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D48F7D-31BE-463F-A913-ACE3C233C45C}">
  <a:tblStyle styleId="{39D48F7D-31BE-463F-A913-ACE3C233C4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24c6e899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24c6e899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124c6e899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124c6e899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402cc42c00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402cc42c00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402cc42c00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402cc42c00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402cc42c00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402cc42c00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402cc42c00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402cc42c00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f4431f018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f4431f018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f4431f018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f4431f018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1165b6fc5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1165b6fc5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124c6e89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124c6e89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f4431f01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f4431f01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119890c8b5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119890c8b5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124c6e899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124c6e899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19890c8b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19890c8b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19890c8b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119890c8b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119890c8b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119890c8b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119890c8b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119890c8b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119890c8b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119890c8b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f4431f01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f4431f01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19890c8b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119890c8b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19890c8b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19890c8b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119890c8b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119890c8b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19890c8b5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19890c8b5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19890c8b5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19890c8b5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19890c8b5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119890c8b5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19890c8b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19890c8b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19890c8b5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19890c8b5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119890c8b5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119890c8b5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119890c8b5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119890c8b5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110fa1ffa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110fa1ffa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19890c8b5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119890c8b5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19890c8b5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19890c8b5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119890c8b5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119890c8b5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119890c8b5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119890c8b5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119890c8b5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119890c8b5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4431f018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4431f018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2c5921659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2c5921659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c5921659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2c5921659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c592165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c5921659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c5921659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2c5921659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119890c8b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119890c8b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c5921659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c5921659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c5921659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c5921659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c5921659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c5921659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2c5921659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2c5921659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4431f018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4431f018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119890c8b5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119890c8b5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19890c8b5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119890c8b5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19890c8b5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19890c8b5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119890c8b5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119890c8b5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188b15279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188b15279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f4431f018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f4431f018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119890c8b5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119890c8b5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c5921659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2c5921659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c5921659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2c5921659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2c5921659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2c5921659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2c5921659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2c5921659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2c5921659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2c5921659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2c5921659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2c5921659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2c5921659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2c5921659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2c5921659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2c5921659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2c5921659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2c5921659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1165b6fc5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1165b6fc5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c5921659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c5921659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2c5921659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2c5921659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2c5921659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2c5921659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19890c8b5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119890c8b5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119890c8b5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119890c8b5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119890c8b5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119890c8b5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119890c8b5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119890c8b5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119890c8b5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119890c8b5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119890c8b5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119890c8b5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119890c8b5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119890c8b5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1165b6fc5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1165b6fc5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119890c8b5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119890c8b5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119890c8b5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119890c8b5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119890c8b5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119890c8b5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119890c8b5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119890c8b5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188b15279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188b15279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119890c8b5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119890c8b5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188b1527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188b1527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3f767b62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3f767b62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3f767b623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3f767b623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3f767b623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3f767b623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1165b6fc5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1165b6fc5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3f767b623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3f767b623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3f767b62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3f767b62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3f767b623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3f767b623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3f767b623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3f767b623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3f767b623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3f767b623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119890c8b5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119890c8b5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119890c8b5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119890c8b5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119890c8b5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119890c8b5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119890c8b5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119890c8b5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402cc42c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402cc42c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1165b6fc5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1165b6fc5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402cc42c0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402cc42c0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402cc42c0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402cc42c0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402cc42c0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402cc42c0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402cc42c0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402cc42c0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402cc42c0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402cc42c0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402cc42c00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402cc42c0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402cc42c0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402cc42c0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402cc42c0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402cc42c0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402cc42c0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402cc42c00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02cc42c00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402cc42c0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 Id="rId3" Type="http://schemas.openxmlformats.org/officeDocument/2006/relationships/image" Target="../media/image7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68.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58.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49.png"/><Relationship Id="rId4" Type="http://schemas.openxmlformats.org/officeDocument/2006/relationships/image" Target="../media/image4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6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67.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7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 Id="rId3"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 Id="rId3" Type="http://schemas.openxmlformats.org/officeDocument/2006/relationships/image" Target="../media/image7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image" Target="../media/image7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 Id="rId3"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image" Target="../media/image7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image" Target="../media/image8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 Id="rId3" Type="http://schemas.openxmlformats.org/officeDocument/2006/relationships/image" Target="../media/image7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 Id="rId3"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844800" y="1320725"/>
            <a:ext cx="7454400" cy="130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480">
                <a:latin typeface="Times New Roman"/>
                <a:ea typeface="Times New Roman"/>
                <a:cs typeface="Times New Roman"/>
                <a:sym typeface="Times New Roman"/>
              </a:rPr>
              <a:t>EFFICIENT INTRUSION DETECTION SYSTEM USING HYBRID ENSEMBLE MODEL FOR CLOUD COMPUTING </a:t>
            </a:r>
            <a:endParaRPr b="1" sz="2480">
              <a:latin typeface="Times New Roman"/>
              <a:ea typeface="Times New Roman"/>
              <a:cs typeface="Times New Roman"/>
              <a:sym typeface="Times New Roman"/>
            </a:endParaRPr>
          </a:p>
        </p:txBody>
      </p:sp>
      <p:sp>
        <p:nvSpPr>
          <p:cNvPr id="55" name="Google Shape;55;p13"/>
          <p:cNvSpPr txBox="1"/>
          <p:nvPr>
            <p:ph idx="1" type="subTitle"/>
          </p:nvPr>
        </p:nvSpPr>
        <p:spPr>
          <a:xfrm>
            <a:off x="4586050" y="3457975"/>
            <a:ext cx="4157700" cy="160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0000"/>
                </a:solidFill>
                <a:latin typeface="Times New Roman"/>
                <a:ea typeface="Times New Roman"/>
                <a:cs typeface="Times New Roman"/>
                <a:sym typeface="Times New Roman"/>
              </a:rPr>
              <a:t>Team Members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Araventh M - 2019103508</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Gangaraju Tharun - 2019103520</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Sourabh Sonny - 2019103064</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Raj Kumar J - 2019103564</a:t>
            </a:r>
            <a:endParaRPr sz="1800">
              <a:solidFill>
                <a:srgbClr val="000000"/>
              </a:solidFill>
              <a:latin typeface="Times New Roman"/>
              <a:ea typeface="Times New Roman"/>
              <a:cs typeface="Times New Roman"/>
              <a:sym typeface="Times New Roman"/>
            </a:endParaRPr>
          </a:p>
        </p:txBody>
      </p:sp>
      <p:sp>
        <p:nvSpPr>
          <p:cNvPr id="56" name="Google Shape;56;p13"/>
          <p:cNvSpPr txBox="1"/>
          <p:nvPr/>
        </p:nvSpPr>
        <p:spPr>
          <a:xfrm>
            <a:off x="231450" y="3510850"/>
            <a:ext cx="381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Times New Roman"/>
                <a:ea typeface="Times New Roman"/>
                <a:cs typeface="Times New Roman"/>
                <a:sym typeface="Times New Roman"/>
              </a:rPr>
              <a:t>PROJECT GUIDE : Dr. S BOSE</a:t>
            </a:r>
            <a:endParaRPr sz="1700">
              <a:solidFill>
                <a:schemeClr val="dk1"/>
              </a:solidFill>
              <a:latin typeface="Times New Roman"/>
              <a:ea typeface="Times New Roman"/>
              <a:cs typeface="Times New Roman"/>
              <a:sym typeface="Times New Roman"/>
            </a:endParaRPr>
          </a:p>
        </p:txBody>
      </p:sp>
      <p:sp>
        <p:nvSpPr>
          <p:cNvPr id="57" name="Google Shape;57;p13"/>
          <p:cNvSpPr txBox="1"/>
          <p:nvPr/>
        </p:nvSpPr>
        <p:spPr>
          <a:xfrm>
            <a:off x="400425" y="513250"/>
            <a:ext cx="1659300" cy="4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b="1" lang="en" sz="1888">
                <a:solidFill>
                  <a:schemeClr val="dk1"/>
                </a:solidFill>
                <a:latin typeface="Times New Roman"/>
                <a:ea typeface="Times New Roman"/>
                <a:cs typeface="Times New Roman"/>
                <a:sym typeface="Times New Roman"/>
              </a:rPr>
              <a:t>Team no : 09</a:t>
            </a:r>
            <a:endParaRPr sz="1988"/>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aphicFrame>
        <p:nvGraphicFramePr>
          <p:cNvPr id="105" name="Google Shape;105;p22"/>
          <p:cNvGraphicFramePr/>
          <p:nvPr/>
        </p:nvGraphicFramePr>
        <p:xfrm>
          <a:off x="93450" y="57192"/>
          <a:ext cx="3000000" cy="3000000"/>
        </p:xfrm>
        <a:graphic>
          <a:graphicData uri="http://schemas.openxmlformats.org/drawingml/2006/table">
            <a:tbl>
              <a:tblPr>
                <a:noFill/>
                <a:tableStyleId>{39D48F7D-31BE-463F-A913-ACE3C233C45C}</a:tableStyleId>
              </a:tblPr>
              <a:tblGrid>
                <a:gridCol w="546175"/>
                <a:gridCol w="2692375"/>
                <a:gridCol w="1522650"/>
                <a:gridCol w="1469000"/>
                <a:gridCol w="1479750"/>
                <a:gridCol w="1297325"/>
              </a:tblGrid>
              <a:tr h="73755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20444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10.</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latin typeface="Times New Roman"/>
                          <a:ea typeface="Times New Roman"/>
                          <a:cs typeface="Times New Roman"/>
                          <a:sym typeface="Times New Roman"/>
                        </a:rPr>
                        <a:t>C. -C. Lo, C. -C. Huang and J. Ku, "A Cooperative Intrusion Detection System Framework for Cloud Computing Networks," 2010 39th International Conference on Parallel Processing Workshops, San Diego, CA, USA, 2010, pp. 280-284</a:t>
                      </a:r>
                      <a:endParaRPr sz="135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Majority Vote Method</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Better accuracy</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Less number of attacks detected</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Threshold check and Alert System</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2"/>
          <p:cNvSpPr txBox="1"/>
          <p:nvPr>
            <p:ph idx="1" type="body"/>
          </p:nvPr>
        </p:nvSpPr>
        <p:spPr>
          <a:xfrm>
            <a:off x="300875" y="4538400"/>
            <a:ext cx="8484000" cy="605100"/>
          </a:xfrm>
          <a:prstGeom prst="rect">
            <a:avLst/>
          </a:prstGeom>
        </p:spPr>
        <p:txBody>
          <a:bodyPr anchorCtr="0" anchor="ctr" bIns="91425" lIns="91425" spcFirstLastPara="1" rIns="91425" wrap="square" tIns="91425">
            <a:normAutofit fontScale="40000" lnSpcReduction="10000"/>
          </a:bodyPr>
          <a:lstStyle/>
          <a:p>
            <a:pPr indent="0" lvl="0" marL="0" rtl="0" algn="ctr">
              <a:lnSpc>
                <a:spcPct val="150000"/>
              </a:lnSpc>
              <a:spcBef>
                <a:spcPts val="0"/>
              </a:spcBef>
              <a:spcAft>
                <a:spcPts val="0"/>
              </a:spcAft>
              <a:buClr>
                <a:schemeClr val="dk1"/>
              </a:buClr>
              <a:buSzPct val="29661"/>
              <a:buFont typeface="Arial"/>
              <a:buNone/>
            </a:pPr>
            <a:r>
              <a:rPr b="1" lang="en" sz="3708">
                <a:solidFill>
                  <a:schemeClr val="dk1"/>
                </a:solidFill>
                <a:latin typeface="Times New Roman"/>
                <a:ea typeface="Times New Roman"/>
                <a:cs typeface="Times New Roman"/>
                <a:sym typeface="Times New Roman"/>
              </a:rPr>
              <a:t>Fig. 4.9 Shows the predictions of all 3 models and the true predictions for the valdata_3.csv dataset.</a:t>
            </a:r>
            <a:endParaRPr b="1" sz="3908">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677" name="Google Shape;677;p112"/>
          <p:cNvPicPr preferRelativeResize="0"/>
          <p:nvPr/>
        </p:nvPicPr>
        <p:blipFill>
          <a:blip r:embed="rId3">
            <a:alphaModFix/>
          </a:blip>
          <a:stretch>
            <a:fillRect/>
          </a:stretch>
        </p:blipFill>
        <p:spPr>
          <a:xfrm>
            <a:off x="160275" y="251950"/>
            <a:ext cx="8765201" cy="41327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3"/>
          <p:cNvSpPr txBox="1"/>
          <p:nvPr>
            <p:ph idx="1" type="body"/>
          </p:nvPr>
        </p:nvSpPr>
        <p:spPr>
          <a:xfrm>
            <a:off x="412800" y="4053600"/>
            <a:ext cx="8318400" cy="605100"/>
          </a:xfrm>
          <a:prstGeom prst="rect">
            <a:avLst/>
          </a:prstGeom>
        </p:spPr>
        <p:txBody>
          <a:bodyPr anchorCtr="0" anchor="ctr" bIns="91425" lIns="91425" spcFirstLastPara="1" rIns="91425" wrap="square" tIns="91425">
            <a:normAutofit fontScale="25000"/>
          </a:bodyPr>
          <a:lstStyle/>
          <a:p>
            <a:pPr indent="0" lvl="0" marL="0" rtl="0" algn="ctr">
              <a:lnSpc>
                <a:spcPct val="150000"/>
              </a:lnSpc>
              <a:spcBef>
                <a:spcPts val="0"/>
              </a:spcBef>
              <a:spcAft>
                <a:spcPts val="0"/>
              </a:spcAft>
              <a:buClr>
                <a:schemeClr val="dk1"/>
              </a:buClr>
              <a:buSzPts val="275"/>
              <a:buFont typeface="Arial"/>
              <a:buNone/>
            </a:pPr>
            <a:r>
              <a:rPr b="1" lang="en" sz="6000">
                <a:solidFill>
                  <a:schemeClr val="dk1"/>
                </a:solidFill>
                <a:latin typeface="Times New Roman"/>
                <a:ea typeface="Times New Roman"/>
                <a:cs typeface="Times New Roman"/>
                <a:sym typeface="Times New Roman"/>
              </a:rPr>
              <a:t>Tb 4.3 shows the respective instances and no of correct predictions by ensemble model</a:t>
            </a:r>
            <a:endParaRPr b="1" sz="6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graphicFrame>
        <p:nvGraphicFramePr>
          <p:cNvPr id="683" name="Google Shape;683;p113"/>
          <p:cNvGraphicFramePr/>
          <p:nvPr/>
        </p:nvGraphicFramePr>
        <p:xfrm>
          <a:off x="952500" y="1175720"/>
          <a:ext cx="3000000" cy="3000000"/>
        </p:xfrm>
        <a:graphic>
          <a:graphicData uri="http://schemas.openxmlformats.org/drawingml/2006/table">
            <a:tbl>
              <a:tblPr>
                <a:noFill/>
                <a:tableStyleId>{39D48F7D-31BE-463F-A913-ACE3C233C45C}</a:tableStyleId>
              </a:tblPr>
              <a:tblGrid>
                <a:gridCol w="2413000"/>
                <a:gridCol w="2413000"/>
                <a:gridCol w="2413000"/>
              </a:tblGrid>
              <a:tr h="5776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Dataset</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No of instances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No of correct predictions(ensemble model)</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74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Valdata_2.csv</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32,768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31,987</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74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X_val.csv</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2,14,304</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1,60,775</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74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Valdata_12.csv</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10,716</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8,088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74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Valdata_3.csv</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32,768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26,328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4"/>
          <p:cNvSpPr txBox="1"/>
          <p:nvPr>
            <p:ph idx="4294967295" type="title"/>
          </p:nvPr>
        </p:nvSpPr>
        <p:spPr>
          <a:xfrm>
            <a:off x="256400" y="268050"/>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990"/>
              <a:buNone/>
            </a:pPr>
            <a:r>
              <a:rPr b="1" lang="en" sz="1740">
                <a:latin typeface="Times New Roman"/>
                <a:ea typeface="Times New Roman"/>
                <a:cs typeface="Times New Roman"/>
                <a:sym typeface="Times New Roman"/>
              </a:rPr>
              <a:t>CHAPTER 5</a:t>
            </a:r>
            <a:endParaRPr b="1" sz="1740">
              <a:latin typeface="Times New Roman"/>
              <a:ea typeface="Times New Roman"/>
              <a:cs typeface="Times New Roman"/>
              <a:sym typeface="Times New Roman"/>
            </a:endParaRPr>
          </a:p>
          <a:p>
            <a:pPr indent="0" lvl="0" marL="0" rtl="0" algn="ctr">
              <a:lnSpc>
                <a:spcPct val="150000"/>
              </a:lnSpc>
              <a:spcBef>
                <a:spcPts val="2000"/>
              </a:spcBef>
              <a:spcAft>
                <a:spcPts val="0"/>
              </a:spcAft>
              <a:buSzPts val="1100"/>
              <a:buNone/>
            </a:pPr>
            <a:r>
              <a:t/>
            </a:r>
            <a:endParaRPr b="1" sz="1600">
              <a:latin typeface="Times New Roman"/>
              <a:ea typeface="Times New Roman"/>
              <a:cs typeface="Times New Roman"/>
              <a:sym typeface="Times New Roman"/>
            </a:endParaRPr>
          </a:p>
          <a:p>
            <a:pPr indent="0" lvl="0" marL="0" rtl="0" algn="just">
              <a:lnSpc>
                <a:spcPct val="150000"/>
              </a:lnSpc>
              <a:spcBef>
                <a:spcPts val="600"/>
              </a:spcBef>
              <a:spcAft>
                <a:spcPts val="0"/>
              </a:spcAft>
              <a:buSzPts val="1100"/>
              <a:buNone/>
            </a:pPr>
            <a:r>
              <a:rPr b="1" lang="en" sz="1600">
                <a:latin typeface="Times New Roman"/>
                <a:ea typeface="Times New Roman"/>
                <a:cs typeface="Times New Roman"/>
                <a:sym typeface="Times New Roman"/>
              </a:rPr>
              <a:t> </a:t>
            </a:r>
            <a:endParaRPr b="1" sz="1600">
              <a:latin typeface="Times New Roman"/>
              <a:ea typeface="Times New Roman"/>
              <a:cs typeface="Times New Roman"/>
              <a:sym typeface="Times New Roman"/>
            </a:endParaRPr>
          </a:p>
          <a:p>
            <a:pPr indent="0" lvl="0" marL="0" rtl="0" algn="just">
              <a:lnSpc>
                <a:spcPct val="150000"/>
              </a:lnSpc>
              <a:spcBef>
                <a:spcPts val="0"/>
              </a:spcBef>
              <a:spcAft>
                <a:spcPts val="0"/>
              </a:spcAft>
              <a:buSzPts val="1100"/>
              <a:buNone/>
            </a:pPr>
            <a:r>
              <a:rPr b="1" lang="en" sz="1600">
                <a:latin typeface="Times New Roman"/>
                <a:ea typeface="Times New Roman"/>
                <a:cs typeface="Times New Roman"/>
                <a:sym typeface="Times New Roman"/>
              </a:rPr>
              <a:t>   </a:t>
            </a:r>
            <a:r>
              <a:rPr lang="en" sz="1600">
                <a:latin typeface="Times New Roman"/>
                <a:ea typeface="Times New Roman"/>
                <a:cs typeface="Times New Roman"/>
                <a:sym typeface="Times New Roman"/>
              </a:rPr>
              <a:t>The incoming and outgoing packets of a cloud will be secured by employing this cloud intrusion detection system since we are all aware of the significance of cloud computing in modern society. However, this project is vulnerable in some aspects, such as  some attacks. According to the findings, this hybrid ensemble model is neither overfit nor underfit and has an accuracy of 94%. Several datasets, both large and small, are used to validate and test this model, which is found to be accurate and stable. Consequently, the suggested method can enhance the security of transmitting and receiving packets from the cloud.</a:t>
            </a:r>
            <a:endParaRPr sz="16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b="1" sz="1600">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520">
              <a:latin typeface="Times New Roman"/>
              <a:ea typeface="Times New Roman"/>
              <a:cs typeface="Times New Roman"/>
              <a:sym typeface="Times New Roman"/>
            </a:endParaRPr>
          </a:p>
        </p:txBody>
      </p:sp>
      <p:sp>
        <p:nvSpPr>
          <p:cNvPr id="689" name="Google Shape;689;p114"/>
          <p:cNvSpPr txBox="1"/>
          <p:nvPr/>
        </p:nvSpPr>
        <p:spPr>
          <a:xfrm>
            <a:off x="2249100" y="840750"/>
            <a:ext cx="46458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2000"/>
              </a:spcBef>
              <a:spcAft>
                <a:spcPts val="60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CONCLUSION AND FUTURE WORK</a:t>
            </a:r>
            <a:endParaRPr/>
          </a:p>
        </p:txBody>
      </p:sp>
      <p:sp>
        <p:nvSpPr>
          <p:cNvPr id="690" name="Google Shape;690;p114"/>
          <p:cNvSpPr txBox="1"/>
          <p:nvPr/>
        </p:nvSpPr>
        <p:spPr>
          <a:xfrm>
            <a:off x="256400" y="1271850"/>
            <a:ext cx="2411400" cy="800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CONCLUSION</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Clr>
                <a:schemeClr val="dk1"/>
              </a:buClr>
              <a:buSzPct val="62857"/>
              <a:buFont typeface="Arial"/>
              <a:buNone/>
            </a:pPr>
            <a:r>
              <a:rPr b="1" lang="en" sz="1750">
                <a:latin typeface="Times New Roman"/>
                <a:ea typeface="Times New Roman"/>
                <a:cs typeface="Times New Roman"/>
                <a:sym typeface="Times New Roman"/>
              </a:rPr>
              <a:t>FUTURE WORK</a:t>
            </a:r>
            <a:endParaRPr b="1" sz="175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96" name="Google Shape;696;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The goal of this project's future work is to gather data on a variety of attacks, such as heartbleed, infiltration, and brute-force attacks, train the model more precisely, and enhance it with new datasets. Future work may also concentrate on creating systems that can automatically configure and monitor intrusion detection systems on cloud networks. This can lessen the administrative staff's job and concentrate on the automated adaptation of changes in the cloud environment, which improves scalability.</a:t>
            </a:r>
            <a:endParaRPr sz="20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6"/>
          <p:cNvSpPr txBox="1"/>
          <p:nvPr>
            <p:ph type="title"/>
          </p:nvPr>
        </p:nvSpPr>
        <p:spPr>
          <a:xfrm>
            <a:off x="311700" y="35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702" name="Google Shape;702;p116"/>
          <p:cNvSpPr txBox="1"/>
          <p:nvPr>
            <p:ph idx="1" type="body"/>
          </p:nvPr>
        </p:nvSpPr>
        <p:spPr>
          <a:xfrm>
            <a:off x="311700" y="1017725"/>
            <a:ext cx="8520600" cy="3950700"/>
          </a:xfrm>
          <a:prstGeom prst="rect">
            <a:avLst/>
          </a:prstGeom>
        </p:spPr>
        <p:txBody>
          <a:bodyPr anchorCtr="0" anchor="t" bIns="91425" lIns="91425" spcFirstLastPara="1" rIns="91425" wrap="square" tIns="91425">
            <a:noAutofit/>
          </a:bodyPr>
          <a:lstStyle/>
          <a:p>
            <a:pPr indent="0" lvl="0" marL="164592" rtl="0" algn="l">
              <a:lnSpc>
                <a:spcPct val="95000"/>
              </a:lnSpc>
              <a:spcBef>
                <a:spcPts val="0"/>
              </a:spcBef>
              <a:spcAft>
                <a:spcPts val="0"/>
              </a:spcAft>
              <a:buClr>
                <a:schemeClr val="dk1"/>
              </a:buClr>
              <a:buSzPts val="1400"/>
              <a:buFont typeface="Arial"/>
              <a:buNone/>
            </a:pPr>
            <a:r>
              <a:rPr b="1" lang="en" sz="1500">
                <a:solidFill>
                  <a:schemeClr val="dk1"/>
                </a:solidFill>
                <a:highlight>
                  <a:schemeClr val="lt1"/>
                </a:highlight>
                <a:latin typeface="Times New Roman"/>
                <a:ea typeface="Times New Roman"/>
                <a:cs typeface="Times New Roman"/>
                <a:sym typeface="Times New Roman"/>
              </a:rPr>
              <a:t>[1] </a:t>
            </a:r>
            <a:r>
              <a:rPr lang="en" sz="1500">
                <a:solidFill>
                  <a:schemeClr val="dk1"/>
                </a:solidFill>
                <a:highlight>
                  <a:schemeClr val="lt1"/>
                </a:highlight>
                <a:latin typeface="Times New Roman"/>
                <a:ea typeface="Times New Roman"/>
                <a:cs typeface="Times New Roman"/>
                <a:sym typeface="Times New Roman"/>
              </a:rPr>
              <a:t>W. Wang, X. Du, D. Shan, R. Qin and N. Wang, "Cloud Intrusion Detection Method Based on Stacked      Contractive Auto-Encoder and Support Vector Machine," in </a:t>
            </a:r>
            <a:r>
              <a:rPr i="1" lang="en" sz="1500">
                <a:solidFill>
                  <a:schemeClr val="dk1"/>
                </a:solidFill>
                <a:highlight>
                  <a:schemeClr val="lt1"/>
                </a:highlight>
                <a:latin typeface="Times New Roman"/>
                <a:ea typeface="Times New Roman"/>
                <a:cs typeface="Times New Roman"/>
                <a:sym typeface="Times New Roman"/>
              </a:rPr>
              <a:t>IEEE Transactions on Cloud Computing</a:t>
            </a:r>
            <a:r>
              <a:rPr lang="en" sz="1500">
                <a:solidFill>
                  <a:schemeClr val="dk1"/>
                </a:solidFill>
                <a:highlight>
                  <a:schemeClr val="lt1"/>
                </a:highlight>
                <a:latin typeface="Times New Roman"/>
                <a:ea typeface="Times New Roman"/>
                <a:cs typeface="Times New Roman"/>
                <a:sym typeface="Times New Roman"/>
              </a:rPr>
              <a:t>, vol. 10, no. 3, pp. 1634-1646, 1 July-Sept. 2022.</a:t>
            </a:r>
            <a:endParaRPr sz="1500">
              <a:solidFill>
                <a:schemeClr val="dk1"/>
              </a:solidFill>
              <a:highlight>
                <a:schemeClr val="lt1"/>
              </a:highlight>
              <a:latin typeface="Times New Roman"/>
              <a:ea typeface="Times New Roman"/>
              <a:cs typeface="Times New Roman"/>
              <a:sym typeface="Times New Roman"/>
            </a:endParaRPr>
          </a:p>
          <a:p>
            <a:pPr indent="0" lvl="0" marL="164592" rtl="0" algn="l">
              <a:lnSpc>
                <a:spcPct val="95000"/>
              </a:lnSpc>
              <a:spcBef>
                <a:spcPts val="0"/>
              </a:spcBef>
              <a:spcAft>
                <a:spcPts val="0"/>
              </a:spcAft>
              <a:buClr>
                <a:schemeClr val="dk1"/>
              </a:buClr>
              <a:buSzPts val="1400"/>
              <a:buFont typeface="Arial"/>
              <a:buNone/>
            </a:pPr>
            <a:r>
              <a:t/>
            </a:r>
            <a:endParaRPr sz="1500">
              <a:solidFill>
                <a:schemeClr val="dk1"/>
              </a:solidFill>
              <a:highlight>
                <a:schemeClr val="lt1"/>
              </a:highlight>
              <a:latin typeface="Times New Roman"/>
              <a:ea typeface="Times New Roman"/>
              <a:cs typeface="Times New Roman"/>
              <a:sym typeface="Times New Roman"/>
            </a:endParaRPr>
          </a:p>
          <a:p>
            <a:pPr indent="0" lvl="0" marL="164592" rtl="0" algn="l">
              <a:lnSpc>
                <a:spcPct val="95000"/>
              </a:lnSpc>
              <a:spcBef>
                <a:spcPts val="0"/>
              </a:spcBef>
              <a:spcAft>
                <a:spcPts val="0"/>
              </a:spcAft>
              <a:buClr>
                <a:schemeClr val="dk1"/>
              </a:buClr>
              <a:buSzPts val="1400"/>
              <a:buFont typeface="Arial"/>
              <a:buNone/>
            </a:pPr>
            <a:r>
              <a:rPr b="1" lang="en" sz="1500">
                <a:solidFill>
                  <a:schemeClr val="dk1"/>
                </a:solidFill>
                <a:latin typeface="Times New Roman"/>
                <a:ea typeface="Times New Roman"/>
                <a:cs typeface="Times New Roman"/>
                <a:sym typeface="Times New Roman"/>
              </a:rPr>
              <a:t>[2] </a:t>
            </a:r>
            <a:r>
              <a:rPr lang="en" sz="1500">
                <a:solidFill>
                  <a:schemeClr val="dk1"/>
                </a:solidFill>
                <a:latin typeface="Times New Roman"/>
                <a:ea typeface="Times New Roman"/>
                <a:cs typeface="Times New Roman"/>
                <a:sym typeface="Times New Roman"/>
              </a:rPr>
              <a:t>A. M. Vartouni, S. S. Kashi and M. Teshnehlab, "An anomaly detection method to detect web attacks using Stacked Auto-Encoder," 2018 6th Iranian Joint Congress on Fuzzy and Intelligent Systems (CFIS), 2018, pp. 131-134.</a:t>
            </a:r>
            <a:endParaRPr sz="1500">
              <a:solidFill>
                <a:schemeClr val="dk1"/>
              </a:solidFill>
              <a:latin typeface="Times New Roman"/>
              <a:ea typeface="Times New Roman"/>
              <a:cs typeface="Times New Roman"/>
              <a:sym typeface="Times New Roman"/>
            </a:endParaRPr>
          </a:p>
          <a:p>
            <a:pPr indent="0" lvl="0" marL="164592" rtl="0" algn="l">
              <a:lnSpc>
                <a:spcPct val="95000"/>
              </a:lnSpc>
              <a:spcBef>
                <a:spcPts val="0"/>
              </a:spcBef>
              <a:spcAft>
                <a:spcPts val="0"/>
              </a:spcAft>
              <a:buClr>
                <a:schemeClr val="dk1"/>
              </a:buClr>
              <a:buSzPts val="1400"/>
              <a:buFont typeface="Arial"/>
              <a:buNone/>
            </a:pPr>
            <a:r>
              <a:t/>
            </a:r>
            <a:endParaRPr sz="1500">
              <a:solidFill>
                <a:schemeClr val="dk1"/>
              </a:solidFill>
              <a:latin typeface="Times New Roman"/>
              <a:ea typeface="Times New Roman"/>
              <a:cs typeface="Times New Roman"/>
              <a:sym typeface="Times New Roman"/>
            </a:endParaRPr>
          </a:p>
          <a:p>
            <a:pPr indent="0" lvl="0" marL="164592" rtl="0" algn="l">
              <a:lnSpc>
                <a:spcPct val="95000"/>
              </a:lnSpc>
              <a:spcBef>
                <a:spcPts val="0"/>
              </a:spcBef>
              <a:spcAft>
                <a:spcPts val="0"/>
              </a:spcAft>
              <a:buClr>
                <a:schemeClr val="dk1"/>
              </a:buClr>
              <a:buSzPts val="1400"/>
              <a:buFont typeface="Arial"/>
              <a:buNone/>
            </a:pPr>
            <a:r>
              <a:rPr b="1" lang="en" sz="1500">
                <a:solidFill>
                  <a:schemeClr val="dk1"/>
                </a:solidFill>
                <a:latin typeface="Times New Roman"/>
                <a:ea typeface="Times New Roman"/>
                <a:cs typeface="Times New Roman"/>
                <a:sym typeface="Times New Roman"/>
              </a:rPr>
              <a:t>[3] </a:t>
            </a:r>
            <a:r>
              <a:rPr lang="en" sz="1500">
                <a:solidFill>
                  <a:schemeClr val="dk1"/>
                </a:solidFill>
                <a:highlight>
                  <a:schemeClr val="lt1"/>
                </a:highlight>
                <a:latin typeface="Times New Roman"/>
                <a:ea typeface="Times New Roman"/>
                <a:cs typeface="Times New Roman"/>
                <a:sym typeface="Times New Roman"/>
              </a:rPr>
              <a:t>A. Javadpour, S. Kazemi Abharian and G. Wang, "Feature Selection and Intrusion Detection in Cloud Environment Based on Machine Learning Algorithms," 2017 IEEE International Symposium on Parallel and Distributed Processing with Applications and 2017 IEEE International Conference on Ubiquitous Computing and Communications (ISPA/IUCC), Guangzhou, China, 2017, pp. 1417-1421</a:t>
            </a:r>
            <a:r>
              <a:rPr lang="en" sz="1500">
                <a:solidFill>
                  <a:schemeClr val="dk1"/>
                </a:solidFill>
                <a:latin typeface="Times New Roman"/>
                <a:ea typeface="Times New Roman"/>
                <a:cs typeface="Times New Roman"/>
                <a:sym typeface="Times New Roman"/>
              </a:rPr>
              <a:t>F</a:t>
            </a:r>
            <a:endParaRPr b="1" sz="1500">
              <a:solidFill>
                <a:schemeClr val="dk1"/>
              </a:solidFill>
              <a:latin typeface="Times New Roman"/>
              <a:ea typeface="Times New Roman"/>
              <a:cs typeface="Times New Roman"/>
              <a:sym typeface="Times New Roman"/>
            </a:endParaRPr>
          </a:p>
          <a:p>
            <a:pPr indent="0" lvl="0" marL="164592" rtl="0" algn="l">
              <a:lnSpc>
                <a:spcPct val="95000"/>
              </a:lnSpc>
              <a:spcBef>
                <a:spcPts val="0"/>
              </a:spcBef>
              <a:spcAft>
                <a:spcPts val="0"/>
              </a:spcAft>
              <a:buClr>
                <a:schemeClr val="dk1"/>
              </a:buClr>
              <a:buSzPts val="1400"/>
              <a:buFont typeface="Arial"/>
              <a:buNone/>
            </a:pPr>
            <a:r>
              <a:t/>
            </a:r>
            <a:endParaRPr sz="1500">
              <a:solidFill>
                <a:schemeClr val="dk1"/>
              </a:solidFill>
              <a:latin typeface="Times New Roman"/>
              <a:ea typeface="Times New Roman"/>
              <a:cs typeface="Times New Roman"/>
              <a:sym typeface="Times New Roman"/>
            </a:endParaRPr>
          </a:p>
          <a:p>
            <a:pPr indent="0" lvl="0" marL="164592" rtl="0" algn="l">
              <a:lnSpc>
                <a:spcPct val="95000"/>
              </a:lnSpc>
              <a:spcBef>
                <a:spcPts val="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[4] </a:t>
            </a:r>
            <a:r>
              <a:rPr lang="en" sz="1500">
                <a:solidFill>
                  <a:schemeClr val="dk1"/>
                </a:solidFill>
                <a:highlight>
                  <a:schemeClr val="lt1"/>
                </a:highlight>
                <a:latin typeface="Times New Roman"/>
                <a:ea typeface="Times New Roman"/>
                <a:cs typeface="Times New Roman"/>
                <a:sym typeface="Times New Roman"/>
              </a:rPr>
              <a:t>G. Kene and D. P. Theng, "A review on intrusion detection techniques for cloud computing and security challenges," 2015 2nd International Conference on Electronics and Communication Systems (ICECS), Coimbatore, India, 2015, pp. 227-232</a:t>
            </a:r>
            <a:endParaRPr sz="1500">
              <a:solidFill>
                <a:schemeClr val="dk1"/>
              </a:solidFill>
              <a:highlight>
                <a:schemeClr val="lt1"/>
              </a:highlight>
              <a:latin typeface="Times New Roman"/>
              <a:ea typeface="Times New Roman"/>
              <a:cs typeface="Times New Roman"/>
              <a:sym typeface="Times New Roman"/>
            </a:endParaRPr>
          </a:p>
          <a:p>
            <a:pPr indent="0" lvl="0" marL="164592" rtl="0" algn="l">
              <a:lnSpc>
                <a:spcPct val="95000"/>
              </a:lnSpc>
              <a:spcBef>
                <a:spcPts val="0"/>
              </a:spcBef>
              <a:spcAft>
                <a:spcPts val="0"/>
              </a:spcAft>
              <a:buNone/>
            </a:pPr>
            <a:r>
              <a:t/>
            </a:r>
            <a:endParaRPr sz="15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7"/>
          <p:cNvSpPr txBox="1"/>
          <p:nvPr>
            <p:ph idx="1" type="body"/>
          </p:nvPr>
        </p:nvSpPr>
        <p:spPr>
          <a:xfrm>
            <a:off x="269000" y="230475"/>
            <a:ext cx="8520600" cy="4439100"/>
          </a:xfrm>
          <a:prstGeom prst="rect">
            <a:avLst/>
          </a:prstGeom>
        </p:spPr>
        <p:txBody>
          <a:bodyPr anchorCtr="0" anchor="t" bIns="91425" lIns="91425" spcFirstLastPara="1" rIns="91425" wrap="square" tIns="91425">
            <a:noAutofit/>
          </a:bodyPr>
          <a:lstStyle/>
          <a:p>
            <a:pPr indent="0" lvl="0" marL="164592" rtl="0" algn="just">
              <a:lnSpc>
                <a:spcPct val="114000"/>
              </a:lnSpc>
              <a:spcBef>
                <a:spcPts val="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[5] </a:t>
            </a:r>
            <a:r>
              <a:rPr lang="en" sz="1500">
                <a:solidFill>
                  <a:schemeClr val="dk1"/>
                </a:solidFill>
                <a:latin typeface="Times New Roman"/>
                <a:ea typeface="Times New Roman"/>
                <a:cs typeface="Times New Roman"/>
                <a:sym typeface="Times New Roman"/>
              </a:rPr>
              <a:t>M. Ficco, L. Tasquier and R. Aversa, "Intrusion Detection in Cloud Computing," 2013 Eighth International Conference on P2P, Parallel, Grid, Cloud and Internet Computing, Compiegne, France, 2013, pp. 276-283</a:t>
            </a:r>
            <a:endParaRPr sz="1500">
              <a:solidFill>
                <a:schemeClr val="dk1"/>
              </a:solidFill>
              <a:latin typeface="Times New Roman"/>
              <a:ea typeface="Times New Roman"/>
              <a:cs typeface="Times New Roman"/>
              <a:sym typeface="Times New Roman"/>
            </a:endParaRPr>
          </a:p>
          <a:p>
            <a:pPr indent="0" lvl="0" marL="0" rtl="0" algn="just">
              <a:lnSpc>
                <a:spcPct val="114000"/>
              </a:lnSpc>
              <a:spcBef>
                <a:spcPts val="0"/>
              </a:spcBef>
              <a:spcAft>
                <a:spcPts val="0"/>
              </a:spcAft>
              <a:buClr>
                <a:schemeClr val="dk1"/>
              </a:buClr>
              <a:buSzPts val="1100"/>
              <a:buFont typeface="Arial"/>
              <a:buNone/>
            </a:pPr>
            <a:r>
              <a:t/>
            </a:r>
            <a:endParaRPr sz="1500">
              <a:solidFill>
                <a:schemeClr val="dk1"/>
              </a:solidFill>
              <a:highlight>
                <a:schemeClr val="lt1"/>
              </a:highlight>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[6]</a:t>
            </a:r>
            <a:r>
              <a:rPr lang="en" sz="1500">
                <a:solidFill>
                  <a:schemeClr val="dk1"/>
                </a:solidFill>
                <a:highlight>
                  <a:schemeClr val="lt1"/>
                </a:highlight>
                <a:latin typeface="Times New Roman"/>
                <a:ea typeface="Times New Roman"/>
                <a:cs typeface="Times New Roman"/>
                <a:sym typeface="Times New Roman"/>
              </a:rPr>
              <a:t> </a:t>
            </a:r>
            <a:r>
              <a:rPr lang="en" sz="1500">
                <a:solidFill>
                  <a:schemeClr val="dk1"/>
                </a:solidFill>
                <a:latin typeface="Times New Roman"/>
                <a:ea typeface="Times New Roman"/>
                <a:cs typeface="Times New Roman"/>
                <a:sym typeface="Times New Roman"/>
              </a:rPr>
              <a:t>U. Oktay and O. K. Sahingoz, "Proxy Network Intrusion Detection System for cloud computing," 2013 The International Conference on Technological Advances in Electrical, Electronics and Computer Engineering (TAEECE), Konya, Turkey, 2013, pp. 98-104</a:t>
            </a:r>
            <a:endParaRPr sz="1500">
              <a:solidFill>
                <a:schemeClr val="dk1"/>
              </a:solidFill>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[7]</a:t>
            </a:r>
            <a:r>
              <a:rPr lang="en" sz="1500">
                <a:solidFill>
                  <a:schemeClr val="dk1"/>
                </a:solidFill>
                <a:highlight>
                  <a:schemeClr val="lt1"/>
                </a:highlight>
                <a:latin typeface="Times New Roman"/>
                <a:ea typeface="Times New Roman"/>
                <a:cs typeface="Times New Roman"/>
                <a:sym typeface="Times New Roman"/>
              </a:rPr>
              <a:t>  H. A. Kholidy and F. Baiardi, "CIDS: A Framework for Intrusion Detection in Cloud Systems," 2012 Ninth International Conference on Information Technology - New Generations, Las Vegas, NV, USA, 2012, pp. 379-385</a:t>
            </a:r>
            <a:endParaRPr sz="1500">
              <a:solidFill>
                <a:schemeClr val="dk1"/>
              </a:solidFill>
              <a:highlight>
                <a:schemeClr val="lt1"/>
              </a:highlight>
              <a:latin typeface="Times New Roman"/>
              <a:ea typeface="Times New Roman"/>
              <a:cs typeface="Times New Roman"/>
              <a:sym typeface="Times New Roman"/>
            </a:endParaRPr>
          </a:p>
          <a:p>
            <a:pPr indent="0" lvl="0" marL="164592" rtl="0" algn="just">
              <a:lnSpc>
                <a:spcPct val="114000"/>
              </a:lnSpc>
              <a:spcBef>
                <a:spcPts val="0"/>
              </a:spcBef>
              <a:spcAft>
                <a:spcPts val="0"/>
              </a:spcAft>
              <a:buClr>
                <a:schemeClr val="dk1"/>
              </a:buClr>
              <a:buSzPts val="1100"/>
              <a:buFont typeface="Arial"/>
              <a:buNone/>
            </a:pPr>
            <a:r>
              <a:rPr lang="en" sz="1500">
                <a:solidFill>
                  <a:schemeClr val="dk1"/>
                </a:solidFill>
                <a:highlight>
                  <a:schemeClr val="lt1"/>
                </a:highlight>
                <a:latin typeface="Times New Roman"/>
                <a:ea typeface="Times New Roman"/>
                <a:cs typeface="Times New Roman"/>
                <a:sym typeface="Times New Roman"/>
              </a:rPr>
              <a:t> </a:t>
            </a:r>
            <a:endParaRPr sz="1500">
              <a:solidFill>
                <a:schemeClr val="dk1"/>
              </a:solidFill>
              <a:highlight>
                <a:schemeClr val="lt1"/>
              </a:highlight>
              <a:latin typeface="Times New Roman"/>
              <a:ea typeface="Times New Roman"/>
              <a:cs typeface="Times New Roman"/>
              <a:sym typeface="Times New Roman"/>
            </a:endParaRPr>
          </a:p>
          <a:p>
            <a:pPr indent="0" lvl="0" marL="164592" rtl="0" algn="just">
              <a:lnSpc>
                <a:spcPct val="114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[8]</a:t>
            </a:r>
            <a:r>
              <a:rPr lang="en" sz="1500">
                <a:solidFill>
                  <a:schemeClr val="dk1"/>
                </a:solidFill>
                <a:latin typeface="Times New Roman"/>
                <a:ea typeface="Times New Roman"/>
                <a:cs typeface="Times New Roman"/>
                <a:sym typeface="Times New Roman"/>
              </a:rPr>
              <a:t> A. Kannan, G. Q. Maguire Jr., A. Sharma and P. Schoo, "Genetic Algorithm Based Feature Selection Algorithm for Effective Intrusion Detection in Cloud Networks," 2012 IEEE 12th International Conference on Data Mining Workshops, 2012, pp. 416-423.</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idx="1" type="body"/>
          </p:nvPr>
        </p:nvSpPr>
        <p:spPr>
          <a:xfrm>
            <a:off x="311700" y="486600"/>
            <a:ext cx="8520600" cy="4082400"/>
          </a:xfrm>
          <a:prstGeom prst="rect">
            <a:avLst/>
          </a:prstGeom>
        </p:spPr>
        <p:txBody>
          <a:bodyPr anchorCtr="0" anchor="t" bIns="91425" lIns="91425" spcFirstLastPara="1" rIns="91425" wrap="square" tIns="91425">
            <a:normAutofit/>
          </a:bodyPr>
          <a:lstStyle/>
          <a:p>
            <a:pPr indent="0" lvl="0" marL="164592" rtl="0" algn="just">
              <a:lnSpc>
                <a:spcPct val="114000"/>
              </a:lnSpc>
              <a:spcBef>
                <a:spcPts val="0"/>
              </a:spcBef>
              <a:spcAft>
                <a:spcPts val="0"/>
              </a:spcAft>
              <a:buNone/>
            </a:pPr>
            <a:r>
              <a:rPr b="1" lang="en" sz="1600">
                <a:solidFill>
                  <a:schemeClr val="dk1"/>
                </a:solidFill>
                <a:latin typeface="Times New Roman"/>
                <a:ea typeface="Times New Roman"/>
                <a:cs typeface="Times New Roman"/>
                <a:sym typeface="Times New Roman"/>
              </a:rPr>
              <a:t>[9]</a:t>
            </a:r>
            <a:r>
              <a:rPr lang="en" sz="1600">
                <a:solidFill>
                  <a:schemeClr val="dk1"/>
                </a:solidFill>
                <a:latin typeface="Times New Roman"/>
                <a:ea typeface="Times New Roman"/>
                <a:cs typeface="Times New Roman"/>
                <a:sym typeface="Times New Roman"/>
              </a:rPr>
              <a:t> F. I. Shiri, B. Shanmugam and N. B. Idris, "A parallel technique for improving the performance of signature-based network intrusion detection system," 2011 IEEE 3rd International Conference on Communication Software and Networks, 2011, pp. 692-696.</a:t>
            </a:r>
            <a:endParaRPr sz="1600">
              <a:solidFill>
                <a:schemeClr val="dk1"/>
              </a:solidFill>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rPr b="1" lang="en" sz="1600">
                <a:solidFill>
                  <a:schemeClr val="dk1"/>
                </a:solidFill>
                <a:latin typeface="Times New Roman"/>
                <a:ea typeface="Times New Roman"/>
                <a:cs typeface="Times New Roman"/>
                <a:sym typeface="Times New Roman"/>
              </a:rPr>
              <a:t>[10] </a:t>
            </a:r>
            <a:r>
              <a:rPr lang="en" sz="1600">
                <a:solidFill>
                  <a:schemeClr val="dk1"/>
                </a:solidFill>
                <a:latin typeface="Times New Roman"/>
                <a:ea typeface="Times New Roman"/>
                <a:cs typeface="Times New Roman"/>
                <a:sym typeface="Times New Roman"/>
              </a:rPr>
              <a:t>C. -C. Lo, C. -C. Huang and J. Ku, "A Cooperative Intrusion Detection System Framework for Cloud Computing Networks," 2010 39th International Conference on Parallel Processing Workshops, San Diego, CA, USA, 2010, pp. 280-284</a:t>
            </a:r>
            <a:endParaRPr sz="1600">
              <a:solidFill>
                <a:schemeClr val="dk1"/>
              </a:solidFill>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t/>
            </a:r>
            <a:endParaRPr b="1" sz="15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nvSpPr>
        <p:spPr>
          <a:xfrm>
            <a:off x="633750" y="339750"/>
            <a:ext cx="7511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SUMMARY OF ISSUES:</a:t>
            </a:r>
            <a:endParaRPr b="1" sz="2500">
              <a:latin typeface="Times New Roman"/>
              <a:ea typeface="Times New Roman"/>
              <a:cs typeface="Times New Roman"/>
              <a:sym typeface="Times New Roman"/>
            </a:endParaRPr>
          </a:p>
        </p:txBody>
      </p:sp>
      <p:sp>
        <p:nvSpPr>
          <p:cNvPr id="111" name="Google Shape;111;p23"/>
          <p:cNvSpPr txBox="1"/>
          <p:nvPr/>
        </p:nvSpPr>
        <p:spPr>
          <a:xfrm>
            <a:off x="592925" y="1043925"/>
            <a:ext cx="83583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As the number of cloud services and users increases, the </a:t>
            </a:r>
            <a:r>
              <a:rPr b="1" lang="en" sz="1700">
                <a:solidFill>
                  <a:schemeClr val="dk1"/>
                </a:solidFill>
                <a:latin typeface="Times New Roman"/>
                <a:ea typeface="Times New Roman"/>
                <a:cs typeface="Times New Roman"/>
                <a:sym typeface="Times New Roman"/>
              </a:rPr>
              <a:t>amount of data to be analyzed also increases</a:t>
            </a:r>
            <a:r>
              <a:rPr lang="en" sz="1700">
                <a:solidFill>
                  <a:schemeClr val="dk1"/>
                </a:solidFill>
                <a:latin typeface="Times New Roman"/>
                <a:ea typeface="Times New Roman"/>
                <a:cs typeface="Times New Roman"/>
                <a:sym typeface="Times New Roman"/>
              </a:rPr>
              <a:t>, making it difficult for traditional intrusion detection systems to handle.</a:t>
            </a:r>
            <a:endParaRPr sz="17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data is not created and the utilised datasets are out of date.</a:t>
            </a:r>
            <a:endParaRPr sz="17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Not detecting the unknown attacks and also having less accuracy</a:t>
            </a:r>
            <a:endParaRPr sz="17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accuracy of the system in detecting and classifying attacks is low. </a:t>
            </a:r>
            <a:r>
              <a:rPr b="1" lang="en" sz="1700">
                <a:solidFill>
                  <a:schemeClr val="dk1"/>
                </a:solidFill>
                <a:latin typeface="Times New Roman"/>
                <a:ea typeface="Times New Roman"/>
                <a:cs typeface="Times New Roman"/>
                <a:sym typeface="Times New Roman"/>
              </a:rPr>
              <a:t>False positives</a:t>
            </a:r>
            <a:r>
              <a:rPr lang="en" sz="1700">
                <a:solidFill>
                  <a:schemeClr val="dk1"/>
                </a:solidFill>
                <a:latin typeface="Times New Roman"/>
                <a:ea typeface="Times New Roman"/>
                <a:cs typeface="Times New Roman"/>
                <a:sym typeface="Times New Roman"/>
              </a:rPr>
              <a:t> (i.e., classifying benign traffic as malicious) and </a:t>
            </a:r>
            <a:r>
              <a:rPr b="1" lang="en" sz="1700">
                <a:solidFill>
                  <a:schemeClr val="dk1"/>
                </a:solidFill>
                <a:latin typeface="Times New Roman"/>
                <a:ea typeface="Times New Roman"/>
                <a:cs typeface="Times New Roman"/>
                <a:sym typeface="Times New Roman"/>
              </a:rPr>
              <a:t>false negatives</a:t>
            </a:r>
            <a:r>
              <a:rPr lang="en" sz="1700">
                <a:solidFill>
                  <a:schemeClr val="dk1"/>
                </a:solidFill>
                <a:latin typeface="Times New Roman"/>
                <a:ea typeface="Times New Roman"/>
                <a:cs typeface="Times New Roman"/>
                <a:sym typeface="Times New Roman"/>
              </a:rPr>
              <a:t> (i.e., failing to detect actual attacks) can result in wasted resources and missed opportunities to prevent attacks.</a:t>
            </a:r>
            <a:endParaRPr sz="2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311700" y="159100"/>
            <a:ext cx="8520600" cy="56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Proposed System</a:t>
            </a:r>
            <a:endParaRPr b="1">
              <a:latin typeface="Times New Roman"/>
              <a:ea typeface="Times New Roman"/>
              <a:cs typeface="Times New Roman"/>
              <a:sym typeface="Times New Roman"/>
            </a:endParaRPr>
          </a:p>
        </p:txBody>
      </p:sp>
      <p:sp>
        <p:nvSpPr>
          <p:cNvPr id="117" name="Google Shape;11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Used </a:t>
            </a:r>
            <a:r>
              <a:rPr b="1" lang="en" sz="1700">
                <a:solidFill>
                  <a:schemeClr val="dk1"/>
                </a:solidFill>
                <a:latin typeface="Times New Roman"/>
                <a:ea typeface="Times New Roman"/>
                <a:cs typeface="Times New Roman"/>
                <a:sym typeface="Times New Roman"/>
              </a:rPr>
              <a:t>Weighted average ensemble model</a:t>
            </a:r>
            <a:r>
              <a:rPr lang="en" sz="1700">
                <a:solidFill>
                  <a:schemeClr val="dk1"/>
                </a:solidFill>
                <a:latin typeface="Times New Roman"/>
                <a:ea typeface="Times New Roman"/>
                <a:cs typeface="Times New Roman"/>
                <a:sym typeface="Times New Roman"/>
              </a:rPr>
              <a:t> by </a:t>
            </a:r>
            <a:r>
              <a:rPr lang="en" sz="1700">
                <a:solidFill>
                  <a:schemeClr val="dk1"/>
                </a:solidFill>
                <a:latin typeface="Times New Roman"/>
                <a:ea typeface="Times New Roman"/>
                <a:cs typeface="Times New Roman"/>
                <a:sym typeface="Times New Roman"/>
              </a:rPr>
              <a:t>combining</a:t>
            </a:r>
            <a:r>
              <a:rPr lang="en" sz="1700">
                <a:solidFill>
                  <a:schemeClr val="dk1"/>
                </a:solidFill>
                <a:latin typeface="Times New Roman"/>
                <a:ea typeface="Times New Roman"/>
                <a:cs typeface="Times New Roman"/>
                <a:sym typeface="Times New Roman"/>
              </a:rPr>
              <a:t> decision tree and LSTM model by generating weights using genetic algorithm</a:t>
            </a:r>
            <a:br>
              <a:rPr lang="en" sz="1700">
                <a:solidFill>
                  <a:schemeClr val="dk1"/>
                </a:solidFill>
                <a:latin typeface="Times New Roman"/>
                <a:ea typeface="Times New Roman"/>
                <a:cs typeface="Times New Roman"/>
                <a:sym typeface="Times New Roman"/>
              </a:rPr>
            </a:b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Signature based detection by storing new attacks</a:t>
            </a:r>
            <a:br>
              <a:rPr lang="en" sz="1700">
                <a:solidFill>
                  <a:schemeClr val="dk1"/>
                </a:solidFill>
                <a:latin typeface="Times New Roman"/>
                <a:ea typeface="Times New Roman"/>
                <a:cs typeface="Times New Roman"/>
                <a:sym typeface="Times New Roman"/>
              </a:rPr>
            </a:b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Feature selection and hyper parameter tuning using </a:t>
            </a:r>
            <a:r>
              <a:rPr b="1" lang="en" sz="1700">
                <a:solidFill>
                  <a:schemeClr val="dk1"/>
                </a:solidFill>
                <a:latin typeface="Times New Roman"/>
                <a:ea typeface="Times New Roman"/>
                <a:cs typeface="Times New Roman"/>
                <a:sym typeface="Times New Roman"/>
              </a:rPr>
              <a:t>double particle swarm optimization algorithm</a:t>
            </a:r>
            <a:endParaRPr b="1" sz="17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251950" y="59725"/>
            <a:ext cx="85206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20">
                <a:latin typeface="Times New Roman"/>
                <a:ea typeface="Times New Roman"/>
                <a:cs typeface="Times New Roman"/>
                <a:sym typeface="Times New Roman"/>
              </a:rPr>
              <a:t>Overall Architecture</a:t>
            </a:r>
            <a:endParaRPr b="1" sz="2320">
              <a:latin typeface="Times New Roman"/>
              <a:ea typeface="Times New Roman"/>
              <a:cs typeface="Times New Roman"/>
              <a:sym typeface="Times New Roman"/>
            </a:endParaRPr>
          </a:p>
        </p:txBody>
      </p:sp>
      <p:pic>
        <p:nvPicPr>
          <p:cNvPr id="123" name="Google Shape;123;p25"/>
          <p:cNvPicPr preferRelativeResize="0"/>
          <p:nvPr/>
        </p:nvPicPr>
        <p:blipFill>
          <a:blip r:embed="rId3">
            <a:alphaModFix/>
          </a:blip>
          <a:stretch>
            <a:fillRect/>
          </a:stretch>
        </p:blipFill>
        <p:spPr>
          <a:xfrm>
            <a:off x="152400" y="709825"/>
            <a:ext cx="8875827" cy="4371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EXPERIMENTAL SETUP</a:t>
            </a:r>
            <a:endParaRPr b="1">
              <a:latin typeface="Times New Roman"/>
              <a:ea typeface="Times New Roman"/>
              <a:cs typeface="Times New Roman"/>
              <a:sym typeface="Times New Roman"/>
            </a:endParaRPr>
          </a:p>
        </p:txBody>
      </p:sp>
      <p:sp>
        <p:nvSpPr>
          <p:cNvPr id="129" name="Google Shape;129;p26"/>
          <p:cNvSpPr txBox="1"/>
          <p:nvPr/>
        </p:nvSpPr>
        <p:spPr>
          <a:xfrm>
            <a:off x="490875" y="1105150"/>
            <a:ext cx="7878600" cy="3586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Azure Virtual Machines</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CIC Flowmeter</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Google Colaboratory</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Numpy</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Tensorflow</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Scipy</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Genetic algorithm</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Seaborn</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Keras</a:t>
            </a:r>
            <a:endParaRPr sz="17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2200">
                <a:latin typeface="Times New Roman"/>
                <a:ea typeface="Times New Roman"/>
                <a:cs typeface="Times New Roman"/>
                <a:sym typeface="Times New Roman"/>
              </a:rPr>
              <a:t>DETAILS OF MODULE DESIGN</a:t>
            </a:r>
            <a:endParaRPr sz="2200"/>
          </a:p>
        </p:txBody>
      </p:sp>
      <p:sp>
        <p:nvSpPr>
          <p:cNvPr id="135" name="Google Shape;135;p27"/>
          <p:cNvSpPr txBox="1"/>
          <p:nvPr>
            <p:ph idx="1" type="body"/>
          </p:nvPr>
        </p:nvSpPr>
        <p:spPr>
          <a:xfrm>
            <a:off x="311700" y="1164900"/>
            <a:ext cx="8520600" cy="3416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List of Modules: </a:t>
            </a:r>
            <a:endParaRPr b="1">
              <a:solidFill>
                <a:schemeClr val="dk1"/>
              </a:solidFill>
              <a:latin typeface="Times New Roman"/>
              <a:ea typeface="Times New Roman"/>
              <a:cs typeface="Times New Roman"/>
              <a:sym typeface="Times New Roman"/>
            </a:endParaRPr>
          </a:p>
          <a:p>
            <a:pPr indent="-342900" lvl="0" marL="914400" rtl="0" algn="l">
              <a:lnSpc>
                <a:spcPct val="150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Monitoring Phase</a:t>
            </a:r>
            <a:endParaRPr>
              <a:solidFill>
                <a:schemeClr val="dk1"/>
              </a:solidFill>
              <a:latin typeface="Times New Roman"/>
              <a:ea typeface="Times New Roman"/>
              <a:cs typeface="Times New Roman"/>
              <a:sym typeface="Times New Roman"/>
            </a:endParaRPr>
          </a:p>
          <a:p>
            <a:pPr indent="-342900" lvl="0" marL="914400" rtl="0" algn="l">
              <a:lnSpc>
                <a:spcPct val="150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Processing Phase</a:t>
            </a:r>
            <a:endParaRPr>
              <a:solidFill>
                <a:schemeClr val="dk1"/>
              </a:solidFill>
              <a:latin typeface="Times New Roman"/>
              <a:ea typeface="Times New Roman"/>
              <a:cs typeface="Times New Roman"/>
              <a:sym typeface="Times New Roman"/>
            </a:endParaRPr>
          </a:p>
          <a:p>
            <a:pPr indent="-342900" lvl="0" marL="914400" rtl="0" algn="l">
              <a:lnSpc>
                <a:spcPct val="150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Analysis Phase</a:t>
            </a:r>
            <a:endParaRPr>
              <a:solidFill>
                <a:schemeClr val="dk1"/>
              </a:solidFill>
              <a:latin typeface="Times New Roman"/>
              <a:ea typeface="Times New Roman"/>
              <a:cs typeface="Times New Roman"/>
              <a:sym typeface="Times New Roman"/>
            </a:endParaRPr>
          </a:p>
          <a:p>
            <a:pPr indent="-342900" lvl="0" marL="914400" rtl="0" algn="l">
              <a:lnSpc>
                <a:spcPct val="150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Prediction Phase</a:t>
            </a:r>
            <a:endParaRPr>
              <a:solidFill>
                <a:schemeClr val="dk1"/>
              </a:solidFill>
              <a:latin typeface="Times New Roman"/>
              <a:ea typeface="Times New Roman"/>
              <a:cs typeface="Times New Roman"/>
              <a:sym typeface="Times New Roman"/>
            </a:endParaRPr>
          </a:p>
          <a:p>
            <a:pPr indent="-342900" lvl="0" marL="914400" rtl="0" algn="l">
              <a:lnSpc>
                <a:spcPct val="150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Response Phase</a:t>
            </a:r>
            <a:endParaRPr>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311700" y="422900"/>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50000"/>
              </a:lnSpc>
              <a:spcBef>
                <a:spcPts val="0"/>
              </a:spcBef>
              <a:spcAft>
                <a:spcPts val="0"/>
              </a:spcAft>
              <a:buClr>
                <a:schemeClr val="dk1"/>
              </a:buClr>
              <a:buSzPct val="55000"/>
              <a:buFont typeface="Arial"/>
              <a:buNone/>
            </a:pPr>
            <a:r>
              <a:rPr b="1" lang="en" sz="2000">
                <a:latin typeface="Times New Roman"/>
                <a:ea typeface="Times New Roman"/>
                <a:cs typeface="Times New Roman"/>
                <a:sym typeface="Times New Roman"/>
              </a:rPr>
              <a:t>MONITORING PHASE: </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1" name="Google Shape;141;p28"/>
          <p:cNvSpPr txBox="1"/>
          <p:nvPr>
            <p:ph idx="1" type="body"/>
          </p:nvPr>
        </p:nvSpPr>
        <p:spPr>
          <a:xfrm>
            <a:off x="311700" y="1243300"/>
            <a:ext cx="8520600" cy="34842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monitoring module's initial job is to capture all in-bound and out-bound data packets transiting the cloud network.</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monitoring module employs sensors to sensitive network traffic to help in this operation.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Furthermore, the monitoring module </a:t>
            </a:r>
            <a:r>
              <a:rPr b="1" lang="en" sz="1600">
                <a:solidFill>
                  <a:schemeClr val="dk1"/>
                </a:solidFill>
                <a:latin typeface="Times New Roman"/>
                <a:ea typeface="Times New Roman"/>
                <a:cs typeface="Times New Roman"/>
                <a:sym typeface="Times New Roman"/>
              </a:rPr>
              <a:t>may collect data packets</a:t>
            </a:r>
            <a:r>
              <a:rPr lang="en" sz="1600">
                <a:solidFill>
                  <a:schemeClr val="dk1"/>
                </a:solidFill>
                <a:latin typeface="Times New Roman"/>
                <a:ea typeface="Times New Roman"/>
                <a:cs typeface="Times New Roman"/>
                <a:sym typeface="Times New Roman"/>
              </a:rPr>
              <a:t> from various application, transport, and network protocols such as TCP, UDP, ICMP, IP, HTTP, SMTP, and so on.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Here, this is done by generating the normal and attack traffic using kali linux tools from Kali Linux to Metasploitable (Vulnerable Target Machine) and these packets are captured by using wireshark and collected the useful features by placing CICFlowmeter in Host Virtual Machine.</a:t>
            </a:r>
            <a:endParaRPr sz="16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9"/>
          <p:cNvSpPr txBox="1"/>
          <p:nvPr>
            <p:ph idx="1" type="body"/>
          </p:nvPr>
        </p:nvSpPr>
        <p:spPr>
          <a:xfrm>
            <a:off x="4759088" y="4485950"/>
            <a:ext cx="3032700" cy="605100"/>
          </a:xfrm>
          <a:prstGeom prst="rect">
            <a:avLst/>
          </a:prstGeom>
        </p:spPr>
        <p:txBody>
          <a:bodyPr anchorCtr="0" anchor="ctr" bIns="91425" lIns="91425" spcFirstLastPara="1" rIns="91425" wrap="square" tIns="91425">
            <a:normAutofit fontScale="77500"/>
          </a:bodyPr>
          <a:lstStyle/>
          <a:p>
            <a:pPr indent="0" lvl="0" marL="0" rtl="0" algn="l">
              <a:spcBef>
                <a:spcPts val="0"/>
              </a:spcBef>
              <a:spcAft>
                <a:spcPts val="0"/>
              </a:spcAft>
              <a:buNone/>
            </a:pPr>
            <a:r>
              <a:rPr b="1" lang="en" sz="2100">
                <a:latin typeface="Times New Roman"/>
                <a:ea typeface="Times New Roman"/>
                <a:cs typeface="Times New Roman"/>
                <a:sym typeface="Times New Roman"/>
              </a:rPr>
              <a:t>Fig 5.1 MONITORING PHASE</a:t>
            </a:r>
            <a:endParaRPr b="1" sz="2100">
              <a:latin typeface="Times New Roman"/>
              <a:ea typeface="Times New Roman"/>
              <a:cs typeface="Times New Roman"/>
              <a:sym typeface="Times New Roman"/>
            </a:endParaRPr>
          </a:p>
        </p:txBody>
      </p:sp>
      <p:pic>
        <p:nvPicPr>
          <p:cNvPr id="147" name="Google Shape;147;p29"/>
          <p:cNvPicPr preferRelativeResize="0"/>
          <p:nvPr/>
        </p:nvPicPr>
        <p:blipFill>
          <a:blip r:embed="rId3">
            <a:alphaModFix/>
          </a:blip>
          <a:stretch>
            <a:fillRect/>
          </a:stretch>
        </p:blipFill>
        <p:spPr>
          <a:xfrm>
            <a:off x="3440200" y="314150"/>
            <a:ext cx="5433176" cy="4171799"/>
          </a:xfrm>
          <a:prstGeom prst="rect">
            <a:avLst/>
          </a:prstGeom>
          <a:noFill/>
          <a:ln>
            <a:noFill/>
          </a:ln>
        </p:spPr>
      </p:pic>
      <p:sp>
        <p:nvSpPr>
          <p:cNvPr id="148" name="Google Shape;148;p29"/>
          <p:cNvSpPr txBox="1"/>
          <p:nvPr/>
        </p:nvSpPr>
        <p:spPr>
          <a:xfrm>
            <a:off x="57525" y="1471200"/>
            <a:ext cx="3274200" cy="2986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Fig 5.1 describes the capturing of real-time traffic in the virtual machine set in azure environment, in which attack is stimulated from a Kali-Linux on the host machine and captured using CIC Flowmeter where 32 features are captured.</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311700" y="333450"/>
            <a:ext cx="8520600" cy="42354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 sz="1700">
                <a:solidFill>
                  <a:schemeClr val="dk1"/>
                </a:solidFill>
                <a:latin typeface="Times New Roman"/>
                <a:ea typeface="Times New Roman"/>
                <a:cs typeface="Times New Roman"/>
                <a:sym typeface="Times New Roman"/>
              </a:rPr>
              <a:t>Output: </a:t>
            </a:r>
            <a:r>
              <a:rPr lang="en" sz="1700">
                <a:solidFill>
                  <a:schemeClr val="dk1"/>
                </a:solidFill>
                <a:latin typeface="Times New Roman"/>
                <a:ea typeface="Times New Roman"/>
                <a:cs typeface="Times New Roman"/>
                <a:sym typeface="Times New Roman"/>
              </a:rPr>
              <a:t>Data packets of real-time traffic</a:t>
            </a:r>
            <a:endParaRPr b="1" i="1" sz="17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b="1" i="1" sz="17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i="1" lang="en" sz="1700">
                <a:solidFill>
                  <a:schemeClr val="dk1"/>
                </a:solidFill>
                <a:latin typeface="Times New Roman"/>
                <a:ea typeface="Times New Roman"/>
                <a:cs typeface="Times New Roman"/>
                <a:sym typeface="Times New Roman"/>
              </a:rPr>
              <a:t>Steps:</a:t>
            </a:r>
            <a:endParaRPr b="1"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Private Cloud is set with multiple Virtual Machine.</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One Virtual Machine, say Kali Linux is used to generate different attack on the host machine.</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CIC Flow meter is used in Host VM to capture the network traffic and export the data as CSV.</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Feature Extraction is to be performed in the exported data.</a:t>
            </a:r>
            <a:endParaRPr i="1" sz="17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1800">
                <a:latin typeface="Times New Roman"/>
                <a:ea typeface="Times New Roman"/>
                <a:cs typeface="Times New Roman"/>
                <a:sym typeface="Times New Roman"/>
              </a:rPr>
              <a:t>PROCESSING PHASE:</a:t>
            </a:r>
            <a:endParaRPr sz="1800"/>
          </a:p>
        </p:txBody>
      </p:sp>
      <p:sp>
        <p:nvSpPr>
          <p:cNvPr id="159" name="Google Shape;159;p31"/>
          <p:cNvSpPr txBox="1"/>
          <p:nvPr>
            <p:ph idx="1" type="body"/>
          </p:nvPr>
        </p:nvSpPr>
        <p:spPr>
          <a:xfrm>
            <a:off x="311700" y="955725"/>
            <a:ext cx="8520600" cy="3469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1700">
                <a:solidFill>
                  <a:schemeClr val="dk1"/>
                </a:solidFill>
                <a:latin typeface="Times New Roman"/>
                <a:ea typeface="Times New Roman"/>
                <a:cs typeface="Times New Roman"/>
                <a:sym typeface="Times New Roman"/>
              </a:rPr>
              <a:t>It initially gets data records from the Monitoring phase and attempts to merge with already existing data that is </a:t>
            </a:r>
            <a:r>
              <a:rPr b="1" lang="en" sz="1700">
                <a:solidFill>
                  <a:schemeClr val="dk1"/>
                </a:solidFill>
                <a:latin typeface="Times New Roman"/>
                <a:ea typeface="Times New Roman"/>
                <a:cs typeface="Times New Roman"/>
                <a:sym typeface="Times New Roman"/>
              </a:rPr>
              <a:t>CICIDS2017</a:t>
            </a:r>
            <a:r>
              <a:rPr lang="en" sz="1700">
                <a:solidFill>
                  <a:schemeClr val="dk1"/>
                </a:solidFill>
                <a:latin typeface="Times New Roman"/>
                <a:ea typeface="Times New Roman"/>
                <a:cs typeface="Times New Roman"/>
                <a:sym typeface="Times New Roman"/>
              </a:rPr>
              <a:t>. </a:t>
            </a:r>
            <a:endParaRPr sz="17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1700">
                <a:solidFill>
                  <a:schemeClr val="dk1"/>
                </a:solidFill>
                <a:latin typeface="Times New Roman"/>
                <a:ea typeface="Times New Roman"/>
                <a:cs typeface="Times New Roman"/>
                <a:sym typeface="Times New Roman"/>
              </a:rPr>
              <a:t>After this </a:t>
            </a:r>
            <a:r>
              <a:rPr b="1" lang="en" sz="1700">
                <a:solidFill>
                  <a:schemeClr val="dk1"/>
                </a:solidFill>
                <a:latin typeface="Times New Roman"/>
                <a:ea typeface="Times New Roman"/>
                <a:cs typeface="Times New Roman"/>
                <a:sym typeface="Times New Roman"/>
              </a:rPr>
              <a:t>the both collected data and the existing data </a:t>
            </a:r>
            <a:r>
              <a:rPr lang="en" sz="1700">
                <a:solidFill>
                  <a:schemeClr val="dk1"/>
                </a:solidFill>
                <a:latin typeface="Times New Roman"/>
                <a:ea typeface="Times New Roman"/>
                <a:cs typeface="Times New Roman"/>
                <a:sym typeface="Times New Roman"/>
              </a:rPr>
              <a:t>will go into the pre-processing where the Nan and infinite values are removed, Numeralization and Normalization will take place.</a:t>
            </a:r>
            <a:endParaRPr sz="17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1700">
                <a:solidFill>
                  <a:schemeClr val="dk1"/>
                </a:solidFill>
                <a:latin typeface="Times New Roman"/>
                <a:ea typeface="Times New Roman"/>
                <a:cs typeface="Times New Roman"/>
                <a:sym typeface="Times New Roman"/>
              </a:rPr>
              <a:t>These collected data is preprocessed in such a way that it can be fed to the SCAE model for feature extraction.</a:t>
            </a:r>
            <a:endParaRPr sz="17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619375"/>
            <a:ext cx="8520600" cy="477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INTRODUCTION </a:t>
            </a:r>
            <a:endParaRPr b="1">
              <a:latin typeface="Times New Roman"/>
              <a:ea typeface="Times New Roman"/>
              <a:cs typeface="Times New Roman"/>
              <a:sym typeface="Times New Roman"/>
            </a:endParaRPr>
          </a:p>
        </p:txBody>
      </p:sp>
      <p:sp>
        <p:nvSpPr>
          <p:cNvPr id="63" name="Google Shape;63;p14"/>
          <p:cNvSpPr txBox="1"/>
          <p:nvPr>
            <p:ph idx="1" type="body"/>
          </p:nvPr>
        </p:nvSpPr>
        <p:spPr>
          <a:xfrm>
            <a:off x="311700" y="1292425"/>
            <a:ext cx="8520600" cy="3559800"/>
          </a:xfrm>
          <a:prstGeom prst="rect">
            <a:avLst/>
          </a:prstGeom>
        </p:spPr>
        <p:txBody>
          <a:bodyPr anchorCtr="0" anchor="t" bIns="91425" lIns="91425" spcFirstLastPara="1" rIns="91425" wrap="square" tIns="91425">
            <a:noAutofit/>
          </a:bodyPr>
          <a:lstStyle/>
          <a:p>
            <a:pPr indent="-349250" lvl="0" marL="457200" rtl="0" algn="just">
              <a:lnSpc>
                <a:spcPct val="140000"/>
              </a:lnSpc>
              <a:spcBef>
                <a:spcPts val="0"/>
              </a:spcBef>
              <a:spcAft>
                <a:spcPts val="0"/>
              </a:spcAft>
              <a:buSzPts val="1900"/>
              <a:buFont typeface="Times New Roman"/>
              <a:buChar char="●"/>
            </a:pPr>
            <a:r>
              <a:rPr lang="en" sz="1700">
                <a:solidFill>
                  <a:schemeClr val="dk1"/>
                </a:solidFill>
                <a:latin typeface="Times New Roman"/>
                <a:ea typeface="Times New Roman"/>
                <a:cs typeface="Times New Roman"/>
                <a:sym typeface="Times New Roman"/>
              </a:rPr>
              <a:t>An  intrusion detection system (IDS) is a monitoring tool that keeps track of suspicious activity and sends out warnings when it finds something suspicious.</a:t>
            </a:r>
            <a:endParaRPr sz="1700">
              <a:solidFill>
                <a:schemeClr val="dk1"/>
              </a:solidFill>
              <a:latin typeface="Times New Roman"/>
              <a:ea typeface="Times New Roman"/>
              <a:cs typeface="Times New Roman"/>
              <a:sym typeface="Times New Roman"/>
            </a:endParaRPr>
          </a:p>
          <a:p>
            <a:pPr indent="-349250" lvl="0" marL="457200" rtl="0" algn="just">
              <a:lnSpc>
                <a:spcPct val="140000"/>
              </a:lnSpc>
              <a:spcBef>
                <a:spcPts val="0"/>
              </a:spcBef>
              <a:spcAft>
                <a:spcPts val="0"/>
              </a:spcAft>
              <a:buSzPts val="1900"/>
              <a:buFont typeface="Times New Roman"/>
              <a:buChar char="●"/>
            </a:pPr>
            <a:r>
              <a:rPr lang="en" sz="1700">
                <a:solidFill>
                  <a:schemeClr val="dk1"/>
                </a:solidFill>
                <a:latin typeface="Times New Roman"/>
                <a:ea typeface="Times New Roman"/>
                <a:cs typeface="Times New Roman"/>
                <a:sym typeface="Times New Roman"/>
              </a:rPr>
              <a:t>To address this issue, machine learning algorithms are increasingly being used in IDSs to improve their accuracy and reduce false positives.</a:t>
            </a:r>
            <a:endParaRPr sz="1700">
              <a:solidFill>
                <a:schemeClr val="dk1"/>
              </a:solidFill>
              <a:latin typeface="Times New Roman"/>
              <a:ea typeface="Times New Roman"/>
              <a:cs typeface="Times New Roman"/>
              <a:sym typeface="Times New Roman"/>
            </a:endParaRPr>
          </a:p>
          <a:p>
            <a:pPr indent="-349250" lvl="0" marL="457200" rtl="0" algn="just">
              <a:lnSpc>
                <a:spcPct val="140000"/>
              </a:lnSpc>
              <a:spcBef>
                <a:spcPts val="0"/>
              </a:spcBef>
              <a:spcAft>
                <a:spcPts val="0"/>
              </a:spcAft>
              <a:buSzPts val="1900"/>
              <a:buFont typeface="Times New Roman"/>
              <a:buChar char="●"/>
            </a:pPr>
            <a:r>
              <a:rPr lang="en" sz="1700">
                <a:solidFill>
                  <a:schemeClr val="dk1"/>
                </a:solidFill>
                <a:latin typeface="Times New Roman"/>
                <a:ea typeface="Times New Roman"/>
                <a:cs typeface="Times New Roman"/>
                <a:sym typeface="Times New Roman"/>
              </a:rPr>
              <a:t>The proposed </a:t>
            </a:r>
            <a:r>
              <a:rPr b="1" lang="en" sz="1700">
                <a:solidFill>
                  <a:schemeClr val="dk1"/>
                </a:solidFill>
                <a:latin typeface="Times New Roman"/>
                <a:ea typeface="Times New Roman"/>
                <a:cs typeface="Times New Roman"/>
                <a:sym typeface="Times New Roman"/>
              </a:rPr>
              <a:t>hybrid IDS</a:t>
            </a:r>
            <a:r>
              <a:rPr lang="en" sz="1700">
                <a:solidFill>
                  <a:schemeClr val="dk1"/>
                </a:solidFill>
                <a:latin typeface="Times New Roman"/>
                <a:ea typeface="Times New Roman"/>
                <a:cs typeface="Times New Roman"/>
                <a:sym typeface="Times New Roman"/>
              </a:rPr>
              <a:t> uses a combination of supervised algorithms such as decision tree, LSTM for intrusion detection.</a:t>
            </a:r>
            <a:endParaRPr sz="1700">
              <a:solidFill>
                <a:schemeClr val="dk1"/>
              </a:solidFill>
              <a:latin typeface="Times New Roman"/>
              <a:ea typeface="Times New Roman"/>
              <a:cs typeface="Times New Roman"/>
              <a:sym typeface="Times New Roman"/>
            </a:endParaRPr>
          </a:p>
          <a:p>
            <a:pPr indent="-349250" lvl="0" marL="457200" rtl="0" algn="just">
              <a:lnSpc>
                <a:spcPct val="140000"/>
              </a:lnSpc>
              <a:spcBef>
                <a:spcPts val="0"/>
              </a:spcBef>
              <a:spcAft>
                <a:spcPts val="0"/>
              </a:spcAft>
              <a:buSzPts val="1900"/>
              <a:buFont typeface="Times New Roman"/>
              <a:buChar char="●"/>
            </a:pPr>
            <a:r>
              <a:rPr lang="en" sz="1700">
                <a:solidFill>
                  <a:schemeClr val="dk1"/>
                </a:solidFill>
                <a:latin typeface="Times New Roman"/>
                <a:ea typeface="Times New Roman"/>
                <a:cs typeface="Times New Roman"/>
                <a:sym typeface="Times New Roman"/>
              </a:rPr>
              <a:t>The IDS is evaluated using the </a:t>
            </a:r>
            <a:r>
              <a:rPr b="1" lang="en" sz="1700">
                <a:solidFill>
                  <a:schemeClr val="dk1"/>
                </a:solidFill>
                <a:latin typeface="Times New Roman"/>
                <a:ea typeface="Times New Roman"/>
                <a:cs typeface="Times New Roman"/>
                <a:sym typeface="Times New Roman"/>
              </a:rPr>
              <a:t>CICIDS2017 dataset </a:t>
            </a:r>
            <a:r>
              <a:rPr lang="en" sz="1700">
                <a:solidFill>
                  <a:schemeClr val="dk1"/>
                </a:solidFill>
                <a:latin typeface="Times New Roman"/>
                <a:ea typeface="Times New Roman"/>
                <a:cs typeface="Times New Roman"/>
                <a:sym typeface="Times New Roman"/>
              </a:rPr>
              <a:t>and the results indicate that the proposed IDS is able to detect intrusions with a high degree of accuracy.</a:t>
            </a:r>
            <a:endParaRPr sz="1700">
              <a:solidFill>
                <a:schemeClr val="dk1"/>
              </a:solidFill>
              <a:latin typeface="Times New Roman"/>
              <a:ea typeface="Times New Roman"/>
              <a:cs typeface="Times New Roman"/>
              <a:sym typeface="Times New Roman"/>
            </a:endParaRPr>
          </a:p>
          <a:p>
            <a:pPr indent="0" lvl="0" marL="457200" rtl="0" algn="just">
              <a:lnSpc>
                <a:spcPct val="105000"/>
              </a:lnSpc>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idx="1" type="body"/>
          </p:nvPr>
        </p:nvSpPr>
        <p:spPr>
          <a:xfrm>
            <a:off x="4343950" y="4538400"/>
            <a:ext cx="3096600" cy="605100"/>
          </a:xfrm>
          <a:prstGeom prst="rect">
            <a:avLst/>
          </a:prstGeom>
        </p:spPr>
        <p:txBody>
          <a:bodyPr anchorCtr="0" anchor="ctr" bIns="91425" lIns="91425" spcFirstLastPara="1" rIns="91425" wrap="square" tIns="91425">
            <a:normAutofit fontScale="77500"/>
          </a:bodyPr>
          <a:lstStyle/>
          <a:p>
            <a:pPr indent="0" lvl="0" marL="0" rtl="0" algn="l">
              <a:spcBef>
                <a:spcPts val="0"/>
              </a:spcBef>
              <a:spcAft>
                <a:spcPts val="0"/>
              </a:spcAft>
              <a:buNone/>
            </a:pPr>
            <a:r>
              <a:rPr b="1" lang="en" sz="2100">
                <a:latin typeface="Times New Roman"/>
                <a:ea typeface="Times New Roman"/>
                <a:cs typeface="Times New Roman"/>
                <a:sym typeface="Times New Roman"/>
              </a:rPr>
              <a:t>Fig 5.2 PROCESSING PHASE</a:t>
            </a:r>
            <a:r>
              <a:rPr b="1" lang="en" sz="2100">
                <a:latin typeface="Times New Roman"/>
                <a:ea typeface="Times New Roman"/>
                <a:cs typeface="Times New Roman"/>
                <a:sym typeface="Times New Roman"/>
              </a:rPr>
              <a:t> </a:t>
            </a:r>
            <a:endParaRPr b="1" sz="2100">
              <a:latin typeface="Times New Roman"/>
              <a:ea typeface="Times New Roman"/>
              <a:cs typeface="Times New Roman"/>
              <a:sym typeface="Times New Roman"/>
            </a:endParaRPr>
          </a:p>
        </p:txBody>
      </p:sp>
      <p:pic>
        <p:nvPicPr>
          <p:cNvPr id="165" name="Google Shape;165;p32"/>
          <p:cNvPicPr preferRelativeResize="0"/>
          <p:nvPr/>
        </p:nvPicPr>
        <p:blipFill>
          <a:blip r:embed="rId3">
            <a:alphaModFix/>
          </a:blip>
          <a:stretch>
            <a:fillRect/>
          </a:stretch>
        </p:blipFill>
        <p:spPr>
          <a:xfrm>
            <a:off x="2988750" y="251950"/>
            <a:ext cx="5630200" cy="4232301"/>
          </a:xfrm>
          <a:prstGeom prst="rect">
            <a:avLst/>
          </a:prstGeom>
          <a:noFill/>
          <a:ln>
            <a:noFill/>
          </a:ln>
        </p:spPr>
      </p:pic>
      <p:sp>
        <p:nvSpPr>
          <p:cNvPr id="166" name="Google Shape;166;p32"/>
          <p:cNvSpPr txBox="1"/>
          <p:nvPr/>
        </p:nvSpPr>
        <p:spPr>
          <a:xfrm>
            <a:off x="207875" y="1364975"/>
            <a:ext cx="2267400" cy="22779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rPr lang="en" sz="1600">
                <a:solidFill>
                  <a:schemeClr val="dk1"/>
                </a:solidFill>
                <a:latin typeface="Times New Roman"/>
                <a:ea typeface="Times New Roman"/>
                <a:cs typeface="Times New Roman"/>
                <a:sym typeface="Times New Roman"/>
              </a:rPr>
              <a:t>In Fig 5.2 the processing module completes all necessary missions, prior to the forecast procedure.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idx="1" type="body"/>
          </p:nvPr>
        </p:nvSpPr>
        <p:spPr>
          <a:xfrm>
            <a:off x="311700" y="391575"/>
            <a:ext cx="8520600" cy="4225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Input:</a:t>
            </a:r>
            <a:r>
              <a:rPr lang="en" sz="1600">
                <a:solidFill>
                  <a:schemeClr val="dk1"/>
                </a:solidFill>
                <a:latin typeface="Times New Roman"/>
                <a:ea typeface="Times New Roman"/>
                <a:cs typeface="Times New Roman"/>
                <a:sym typeface="Times New Roman"/>
              </a:rPr>
              <a:t> Collected Data Packets</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Output: </a:t>
            </a:r>
            <a:r>
              <a:rPr lang="en" sz="1600">
                <a:solidFill>
                  <a:schemeClr val="dk1"/>
                </a:solidFill>
                <a:latin typeface="Times New Roman"/>
                <a:ea typeface="Times New Roman"/>
                <a:cs typeface="Times New Roman"/>
                <a:sym typeface="Times New Roman"/>
              </a:rPr>
              <a:t>Preprocessed data</a:t>
            </a:r>
            <a:endParaRPr b="1" i="1" sz="17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b="1" i="1" sz="17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i="1" lang="en" sz="1700">
                <a:solidFill>
                  <a:schemeClr val="dk1"/>
                </a:solidFill>
                <a:latin typeface="Times New Roman"/>
                <a:ea typeface="Times New Roman"/>
                <a:cs typeface="Times New Roman"/>
                <a:sym typeface="Times New Roman"/>
              </a:rPr>
              <a:t>Algorithm: </a:t>
            </a:r>
            <a:endParaRPr b="1"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Remove Nan values and infinite values</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Using label encoder fit the labels and transform it into numbers</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Split the features and targets</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Use normalizer as Min Max scaler</a:t>
            </a:r>
            <a:endParaRPr sz="1700">
              <a:solidFill>
                <a:schemeClr val="dk1"/>
              </a:solidFill>
              <a:latin typeface="Times New Roman"/>
              <a:ea typeface="Times New Roman"/>
              <a:cs typeface="Times New Roman"/>
              <a:sym typeface="Times New Roman"/>
            </a:endParaRPr>
          </a:p>
          <a:p>
            <a:pPr indent="457200" lvl="0" marL="1371600" rtl="0" algn="just">
              <a:lnSpc>
                <a:spcPct val="150000"/>
              </a:lnSpc>
              <a:spcBef>
                <a:spcPts val="0"/>
              </a:spcBef>
              <a:spcAft>
                <a:spcPts val="0"/>
              </a:spcAft>
              <a:buClr>
                <a:schemeClr val="dk1"/>
              </a:buClr>
              <a:buSzPts val="1100"/>
              <a:buFont typeface="Arial"/>
              <a:buNone/>
            </a:pPr>
            <a:r>
              <a:rPr lang="en" sz="1700">
                <a:solidFill>
                  <a:schemeClr val="dk1"/>
                </a:solidFill>
                <a:latin typeface="Times New Roman"/>
                <a:ea typeface="Times New Roman"/>
                <a:cs typeface="Times New Roman"/>
                <a:sym typeface="Times New Roman"/>
              </a:rPr>
              <a:t>xi = (xi - min) / (max - min).</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Split the data into train and test.</a:t>
            </a:r>
            <a:endParaRPr sz="17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311700" y="178600"/>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1700">
                <a:latin typeface="Times New Roman"/>
                <a:ea typeface="Times New Roman"/>
                <a:cs typeface="Times New Roman"/>
                <a:sym typeface="Times New Roman"/>
              </a:rPr>
              <a:t>PREDICTION PHASE: </a:t>
            </a:r>
            <a:endParaRPr b="1" sz="1700">
              <a:latin typeface="Times New Roman"/>
              <a:ea typeface="Times New Roman"/>
              <a:cs typeface="Times New Roman"/>
              <a:sym typeface="Times New Roman"/>
            </a:endParaRPr>
          </a:p>
          <a:p>
            <a:pPr indent="0" lvl="0" marL="0" rtl="0" algn="ctr">
              <a:spcBef>
                <a:spcPts val="0"/>
              </a:spcBef>
              <a:spcAft>
                <a:spcPts val="0"/>
              </a:spcAft>
              <a:buNone/>
            </a:pPr>
            <a:r>
              <a:t/>
            </a:r>
            <a:endParaRPr sz="1700">
              <a:latin typeface="Times New Roman"/>
              <a:ea typeface="Times New Roman"/>
              <a:cs typeface="Times New Roman"/>
              <a:sym typeface="Times New Roman"/>
            </a:endParaRPr>
          </a:p>
        </p:txBody>
      </p:sp>
      <p:sp>
        <p:nvSpPr>
          <p:cNvPr id="177" name="Google Shape;177;p34"/>
          <p:cNvSpPr txBox="1"/>
          <p:nvPr>
            <p:ph idx="1" type="body"/>
          </p:nvPr>
        </p:nvSpPr>
        <p:spPr>
          <a:xfrm>
            <a:off x="311700" y="751300"/>
            <a:ext cx="8520600" cy="4463100"/>
          </a:xfrm>
          <a:prstGeom prst="rect">
            <a:avLst/>
          </a:prstGeom>
        </p:spPr>
        <p:txBody>
          <a:bodyPr anchorCtr="0" anchor="t" bIns="91425" lIns="91425" spcFirstLastPara="1" rIns="91425" wrap="square" tIns="91425">
            <a:noAutofit/>
          </a:bodyPr>
          <a:lstStyle/>
          <a:p>
            <a:pPr indent="-327025" lvl="0" marL="457200" rtl="0" algn="just">
              <a:lnSpc>
                <a:spcPct val="150000"/>
              </a:lnSpc>
              <a:spcBef>
                <a:spcPts val="0"/>
              </a:spcBef>
              <a:spcAft>
                <a:spcPts val="0"/>
              </a:spcAft>
              <a:buClr>
                <a:schemeClr val="dk1"/>
              </a:buClr>
              <a:buSzPts val="1550"/>
              <a:buFont typeface="Times New Roman"/>
              <a:buChar char="●"/>
            </a:pPr>
            <a:r>
              <a:rPr lang="en" sz="1550">
                <a:solidFill>
                  <a:schemeClr val="dk1"/>
                </a:solidFill>
                <a:latin typeface="Times New Roman"/>
                <a:ea typeface="Times New Roman"/>
                <a:cs typeface="Times New Roman"/>
                <a:sym typeface="Times New Roman"/>
              </a:rPr>
              <a:t>The data collected from the processing module will go through </a:t>
            </a:r>
            <a:r>
              <a:rPr b="1" lang="en" sz="1550">
                <a:solidFill>
                  <a:schemeClr val="dk1"/>
                </a:solidFill>
                <a:latin typeface="Times New Roman"/>
                <a:ea typeface="Times New Roman"/>
                <a:cs typeface="Times New Roman"/>
                <a:sym typeface="Times New Roman"/>
              </a:rPr>
              <a:t>the feature extraction algorithm (SCAE) </a:t>
            </a:r>
            <a:r>
              <a:rPr lang="en" sz="1550">
                <a:solidFill>
                  <a:schemeClr val="dk1"/>
                </a:solidFill>
                <a:latin typeface="Times New Roman"/>
                <a:ea typeface="Times New Roman"/>
                <a:cs typeface="Times New Roman"/>
                <a:sym typeface="Times New Roman"/>
              </a:rPr>
              <a:t>and produce an output dataset, which will be used as the input dataset to Feature Selection and Hyper parameter selection in Analysis phase and this phase will receive the data form analysis phase and that data, collected hyper parameters are used to train the model. </a:t>
            </a:r>
            <a:endParaRPr sz="1550">
              <a:solidFill>
                <a:schemeClr val="dk1"/>
              </a:solidFill>
              <a:latin typeface="Times New Roman"/>
              <a:ea typeface="Times New Roman"/>
              <a:cs typeface="Times New Roman"/>
              <a:sym typeface="Times New Roman"/>
            </a:endParaRPr>
          </a:p>
          <a:p>
            <a:pPr indent="-327025" lvl="0" marL="457200" rtl="0" algn="just">
              <a:lnSpc>
                <a:spcPct val="150000"/>
              </a:lnSpc>
              <a:spcBef>
                <a:spcPts val="0"/>
              </a:spcBef>
              <a:spcAft>
                <a:spcPts val="0"/>
              </a:spcAft>
              <a:buClr>
                <a:schemeClr val="dk1"/>
              </a:buClr>
              <a:buSzPts val="1550"/>
              <a:buFont typeface="Times New Roman"/>
              <a:buChar char="●"/>
            </a:pPr>
            <a:r>
              <a:rPr lang="en" sz="1550">
                <a:solidFill>
                  <a:schemeClr val="dk1"/>
                </a:solidFill>
                <a:latin typeface="Times New Roman"/>
                <a:ea typeface="Times New Roman"/>
                <a:cs typeface="Times New Roman"/>
                <a:sym typeface="Times New Roman"/>
              </a:rPr>
              <a:t>The created model performs two sequential tasks, which is the core of the proposed CIDS. The first step is to build the </a:t>
            </a:r>
            <a:r>
              <a:rPr b="1" lang="en" sz="1550">
                <a:solidFill>
                  <a:schemeClr val="dk1"/>
                </a:solidFill>
                <a:latin typeface="Times New Roman"/>
                <a:ea typeface="Times New Roman"/>
                <a:cs typeface="Times New Roman"/>
                <a:sym typeface="Times New Roman"/>
              </a:rPr>
              <a:t>weighted average ensemble system</a:t>
            </a:r>
            <a:r>
              <a:rPr lang="en" sz="1550">
                <a:solidFill>
                  <a:schemeClr val="dk1"/>
                </a:solidFill>
                <a:latin typeface="Times New Roman"/>
                <a:ea typeface="Times New Roman"/>
                <a:cs typeface="Times New Roman"/>
                <a:sym typeface="Times New Roman"/>
              </a:rPr>
              <a:t> utilizing the previously trained decision tree and LSTM models, where the weights for that ensemble model will be generated by the fitness function of the genetic algorithm.</a:t>
            </a:r>
            <a:endParaRPr sz="1550">
              <a:solidFill>
                <a:schemeClr val="dk1"/>
              </a:solidFill>
              <a:latin typeface="Times New Roman"/>
              <a:ea typeface="Times New Roman"/>
              <a:cs typeface="Times New Roman"/>
              <a:sym typeface="Times New Roman"/>
            </a:endParaRPr>
          </a:p>
          <a:p>
            <a:pPr indent="-327025" lvl="0" marL="457200" rtl="0" algn="just">
              <a:lnSpc>
                <a:spcPct val="150000"/>
              </a:lnSpc>
              <a:spcBef>
                <a:spcPts val="0"/>
              </a:spcBef>
              <a:spcAft>
                <a:spcPts val="0"/>
              </a:spcAft>
              <a:buClr>
                <a:schemeClr val="dk1"/>
              </a:buClr>
              <a:buSzPts val="1550"/>
              <a:buFont typeface="Times New Roman"/>
              <a:buChar char="●"/>
            </a:pPr>
            <a:r>
              <a:rPr lang="en" sz="1550">
                <a:solidFill>
                  <a:schemeClr val="dk1"/>
                </a:solidFill>
                <a:latin typeface="Times New Roman"/>
                <a:ea typeface="Times New Roman"/>
                <a:cs typeface="Times New Roman"/>
                <a:sym typeface="Times New Roman"/>
              </a:rPr>
              <a:t> The prediction module's second purpose is to successively choose a data record from the preprocessed, unseen database. Following that, the selected data record is tested using the ensemble system, and the weighted ensemble engine's final judgment is sent to the response module.</a:t>
            </a:r>
            <a:endParaRPr sz="155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idx="1" type="body"/>
          </p:nvPr>
        </p:nvSpPr>
        <p:spPr>
          <a:xfrm>
            <a:off x="3929725" y="4422700"/>
            <a:ext cx="31446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b="1" lang="en">
                <a:latin typeface="Times New Roman"/>
                <a:ea typeface="Times New Roman"/>
                <a:cs typeface="Times New Roman"/>
                <a:sym typeface="Times New Roman"/>
              </a:rPr>
              <a:t>Fig 5.3 PREDICTION PHASE</a:t>
            </a:r>
            <a:endParaRPr b="1">
              <a:latin typeface="Times New Roman"/>
              <a:ea typeface="Times New Roman"/>
              <a:cs typeface="Times New Roman"/>
              <a:sym typeface="Times New Roman"/>
            </a:endParaRPr>
          </a:p>
        </p:txBody>
      </p:sp>
      <p:pic>
        <p:nvPicPr>
          <p:cNvPr id="183" name="Google Shape;183;p35"/>
          <p:cNvPicPr preferRelativeResize="0"/>
          <p:nvPr/>
        </p:nvPicPr>
        <p:blipFill>
          <a:blip r:embed="rId3">
            <a:alphaModFix/>
          </a:blip>
          <a:stretch>
            <a:fillRect/>
          </a:stretch>
        </p:blipFill>
        <p:spPr>
          <a:xfrm>
            <a:off x="1515300" y="315875"/>
            <a:ext cx="7531702" cy="3963049"/>
          </a:xfrm>
          <a:prstGeom prst="rect">
            <a:avLst/>
          </a:prstGeom>
          <a:noFill/>
          <a:ln>
            <a:noFill/>
          </a:ln>
        </p:spPr>
      </p:pic>
      <p:sp>
        <p:nvSpPr>
          <p:cNvPr id="184" name="Google Shape;184;p35"/>
          <p:cNvSpPr txBox="1"/>
          <p:nvPr/>
        </p:nvSpPr>
        <p:spPr>
          <a:xfrm>
            <a:off x="0" y="627025"/>
            <a:ext cx="1395900" cy="4225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In Fig 5.4 the prediction module collects the data from the processing module and checks whether there are any vulnerabilities while merging and resolve them.</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6"/>
          <p:cNvSpPr txBox="1"/>
          <p:nvPr>
            <p:ph idx="1" type="body"/>
          </p:nvPr>
        </p:nvSpPr>
        <p:spPr>
          <a:xfrm>
            <a:off x="311700" y="269900"/>
            <a:ext cx="8520600" cy="4873500"/>
          </a:xfrm>
          <a:prstGeom prst="rect">
            <a:avLst/>
          </a:prstGeom>
        </p:spPr>
        <p:txBody>
          <a:bodyPr anchorCtr="0" anchor="t" bIns="91425" lIns="91425" spcFirstLastPara="1" rIns="91425" wrap="square" tIns="91425">
            <a:normAutofit/>
          </a:bodyPr>
          <a:lstStyle/>
          <a:p>
            <a:pPr indent="-323850" lvl="0" marL="457200" rtl="0" algn="just">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First of all, convert the dataset from unbalanced to balanced label encoding, and then normalization is needed. The mini-max transformation is used for normalization, </a:t>
            </a:r>
            <a:endParaRPr sz="1500">
              <a:solidFill>
                <a:schemeClr val="dk1"/>
              </a:solidFill>
              <a:latin typeface="Times New Roman"/>
              <a:ea typeface="Times New Roman"/>
              <a:cs typeface="Times New Roman"/>
              <a:sym typeface="Times New Roman"/>
            </a:endParaRPr>
          </a:p>
          <a:p>
            <a:pPr indent="-323850" lvl="4" marL="2286000" rtl="0" algn="just">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xi = (xi - min) / (max - min).</a:t>
            </a:r>
            <a:endParaRPr b="1" sz="15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1" sz="13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 sz="1500">
                <a:solidFill>
                  <a:schemeClr val="dk1"/>
                </a:solidFill>
                <a:latin typeface="Times New Roman"/>
                <a:ea typeface="Times New Roman"/>
                <a:cs typeface="Times New Roman"/>
                <a:sym typeface="Times New Roman"/>
              </a:rPr>
              <a:t>Input:</a:t>
            </a:r>
            <a:r>
              <a:rPr lang="en" sz="1500">
                <a:solidFill>
                  <a:schemeClr val="dk1"/>
                </a:solidFill>
                <a:latin typeface="Times New Roman"/>
                <a:ea typeface="Times New Roman"/>
                <a:cs typeface="Times New Roman"/>
                <a:sym typeface="Times New Roman"/>
              </a:rPr>
              <a:t> Dataset from Processing phase</a:t>
            </a:r>
            <a:endParaRPr sz="15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 sz="1500">
                <a:solidFill>
                  <a:schemeClr val="dk1"/>
                </a:solidFill>
                <a:latin typeface="Times New Roman"/>
                <a:ea typeface="Times New Roman"/>
                <a:cs typeface="Times New Roman"/>
                <a:sym typeface="Times New Roman"/>
              </a:rPr>
              <a:t>Output: </a:t>
            </a:r>
            <a:r>
              <a:rPr lang="en" sz="1500">
                <a:solidFill>
                  <a:schemeClr val="dk1"/>
                </a:solidFill>
                <a:latin typeface="Times New Roman"/>
                <a:ea typeface="Times New Roman"/>
                <a:cs typeface="Times New Roman"/>
                <a:sym typeface="Times New Roman"/>
              </a:rPr>
              <a:t>Feature Extracted data (32 features)</a:t>
            </a:r>
            <a:endParaRPr sz="15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i="1" lang="en" sz="1500">
                <a:solidFill>
                  <a:schemeClr val="dk1"/>
                </a:solidFill>
                <a:latin typeface="Times New Roman"/>
                <a:ea typeface="Times New Roman"/>
                <a:cs typeface="Times New Roman"/>
                <a:sym typeface="Times New Roman"/>
              </a:rPr>
              <a:t>Algorithm-SCAE: </a:t>
            </a:r>
            <a:endParaRPr b="1" i="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AutoNum type="arabicPeriod"/>
            </a:pPr>
            <a:r>
              <a:rPr i="1" lang="en" sz="1500">
                <a:solidFill>
                  <a:schemeClr val="dk1"/>
                </a:solidFill>
                <a:latin typeface="Times New Roman"/>
                <a:ea typeface="Times New Roman"/>
                <a:cs typeface="Times New Roman"/>
                <a:sym typeface="Times New Roman"/>
              </a:rPr>
              <a:t>Define hyper parameters like learning rate, coefficient of contractive penalty term (beta)</a:t>
            </a:r>
            <a:endParaRPr i="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AutoNum type="arabicPeriod"/>
            </a:pPr>
            <a:r>
              <a:rPr i="1" lang="en" sz="1500">
                <a:solidFill>
                  <a:schemeClr val="dk1"/>
                </a:solidFill>
                <a:latin typeface="Times New Roman"/>
                <a:ea typeface="Times New Roman"/>
                <a:cs typeface="Times New Roman"/>
                <a:sym typeface="Times New Roman"/>
              </a:rPr>
              <a:t>Define layers of the autoencoder and stack them on each other</a:t>
            </a:r>
            <a:endParaRPr i="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AutoNum type="arabicPeriod"/>
            </a:pPr>
            <a:r>
              <a:rPr i="1" lang="en" sz="1500">
                <a:solidFill>
                  <a:schemeClr val="dk1"/>
                </a:solidFill>
                <a:latin typeface="Times New Roman"/>
                <a:ea typeface="Times New Roman"/>
                <a:cs typeface="Times New Roman"/>
                <a:sym typeface="Times New Roman"/>
              </a:rPr>
              <a:t>Define a contractive loss function where,</a:t>
            </a:r>
            <a:endParaRPr i="1" sz="1500">
              <a:solidFill>
                <a:schemeClr val="dk1"/>
              </a:solidFill>
              <a:latin typeface="Times New Roman"/>
              <a:ea typeface="Times New Roman"/>
              <a:cs typeface="Times New Roman"/>
              <a:sym typeface="Times New Roman"/>
            </a:endParaRPr>
          </a:p>
          <a:p>
            <a:pPr indent="-323850" lvl="1" marL="914400" rtl="0" algn="just">
              <a:lnSpc>
                <a:spcPct val="150000"/>
              </a:lnSpc>
              <a:spcBef>
                <a:spcPts val="0"/>
              </a:spcBef>
              <a:spcAft>
                <a:spcPts val="0"/>
              </a:spcAft>
              <a:buClr>
                <a:schemeClr val="dk1"/>
              </a:buClr>
              <a:buSzPts val="1500"/>
              <a:buFont typeface="Times New Roman"/>
              <a:buAutoNum type="alphaLcPeriod"/>
            </a:pPr>
            <a:r>
              <a:rPr i="1" lang="en" sz="1500">
                <a:solidFill>
                  <a:schemeClr val="dk1"/>
                </a:solidFill>
                <a:latin typeface="Times New Roman"/>
                <a:ea typeface="Times New Roman"/>
                <a:cs typeface="Times New Roman"/>
                <a:sym typeface="Times New Roman"/>
              </a:rPr>
              <a:t>Calculate jacobian matrix and compute each partial derivative and form a matrix</a:t>
            </a:r>
            <a:endParaRPr i="1" sz="15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1500">
              <a:latin typeface="Times New Roman"/>
              <a:ea typeface="Times New Roman"/>
              <a:cs typeface="Times New Roman"/>
              <a:sym typeface="Times New Roman"/>
            </a:endParaRPr>
          </a:p>
        </p:txBody>
      </p:sp>
      <p:pic>
        <p:nvPicPr>
          <p:cNvPr id="190" name="Google Shape;190;p36"/>
          <p:cNvPicPr preferRelativeResize="0"/>
          <p:nvPr/>
        </p:nvPicPr>
        <p:blipFill>
          <a:blip r:embed="rId3">
            <a:alphaModFix/>
          </a:blip>
          <a:stretch>
            <a:fillRect/>
          </a:stretch>
        </p:blipFill>
        <p:spPr>
          <a:xfrm>
            <a:off x="1832850" y="4396600"/>
            <a:ext cx="4725150" cy="35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7"/>
          <p:cNvSpPr txBox="1"/>
          <p:nvPr>
            <p:ph idx="1" type="body"/>
          </p:nvPr>
        </p:nvSpPr>
        <p:spPr>
          <a:xfrm>
            <a:off x="311700" y="459450"/>
            <a:ext cx="8520600" cy="4224600"/>
          </a:xfrm>
          <a:prstGeom prst="rect">
            <a:avLst/>
          </a:prstGeom>
        </p:spPr>
        <p:txBody>
          <a:bodyPr anchorCtr="0" anchor="t" bIns="91425" lIns="91425" spcFirstLastPara="1" rIns="91425" wrap="square" tIns="91425">
            <a:normAutofit fontScale="77500" lnSpcReduction="20000"/>
          </a:bodyPr>
          <a:lstStyle/>
          <a:p>
            <a:pPr indent="457200" lvl="0" marL="457200" rtl="0" algn="just">
              <a:lnSpc>
                <a:spcPct val="150000"/>
              </a:lnSpc>
              <a:spcBef>
                <a:spcPts val="0"/>
              </a:spcBef>
              <a:spcAft>
                <a:spcPts val="0"/>
              </a:spcAft>
              <a:buNone/>
            </a:pPr>
            <a:r>
              <a:rPr i="1" lang="en" sz="1664">
                <a:solidFill>
                  <a:schemeClr val="dk1"/>
                </a:solidFill>
                <a:latin typeface="Times New Roman"/>
                <a:ea typeface="Times New Roman"/>
                <a:cs typeface="Times New Roman"/>
                <a:sym typeface="Times New Roman"/>
              </a:rPr>
              <a:t>b</a:t>
            </a:r>
            <a:r>
              <a:rPr i="1" lang="en" sz="1664">
                <a:solidFill>
                  <a:schemeClr val="dk1"/>
                </a:solidFill>
                <a:latin typeface="Times New Roman"/>
                <a:ea typeface="Times New Roman"/>
                <a:cs typeface="Times New Roman"/>
                <a:sym typeface="Times New Roman"/>
              </a:rPr>
              <a:t>. Calculate Forbenius norm where it is the root of sum of squares of each element in jacobian matrix.</a:t>
            </a:r>
            <a:endParaRPr i="1" sz="1664">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p>
          <a:p>
            <a:pPr indent="0" lvl="0" marL="0" rtl="0" algn="just">
              <a:spcBef>
                <a:spcPts val="1200"/>
              </a:spcBef>
              <a:spcAft>
                <a:spcPts val="0"/>
              </a:spcAft>
              <a:buNone/>
            </a:pPr>
            <a:r>
              <a:rPr lang="en"/>
              <a:t>										</a:t>
            </a:r>
            <a:endParaRPr/>
          </a:p>
          <a:p>
            <a:pPr indent="0" lvl="0" marL="0" rtl="0" algn="just">
              <a:spcBef>
                <a:spcPts val="1200"/>
              </a:spcBef>
              <a:spcAft>
                <a:spcPts val="0"/>
              </a:spcAft>
              <a:buNone/>
            </a:pPr>
            <a:r>
              <a:rPr lang="en"/>
              <a:t>		</a:t>
            </a:r>
            <a:r>
              <a:rPr i="1" lang="en" sz="1629">
                <a:latin typeface="Times New Roman"/>
                <a:ea typeface="Times New Roman"/>
                <a:cs typeface="Times New Roman"/>
                <a:sym typeface="Times New Roman"/>
              </a:rPr>
              <a:t>c</a:t>
            </a:r>
            <a:r>
              <a:rPr i="1" lang="en" sz="1629"/>
              <a:t>. </a:t>
            </a:r>
            <a:r>
              <a:rPr i="1" lang="en" sz="1629">
                <a:solidFill>
                  <a:schemeClr val="dk1"/>
                </a:solidFill>
                <a:latin typeface="Times New Roman"/>
                <a:ea typeface="Times New Roman"/>
                <a:cs typeface="Times New Roman"/>
                <a:sym typeface="Times New Roman"/>
              </a:rPr>
              <a:t>Calculate the contractive penalty</a:t>
            </a:r>
            <a:endParaRPr i="1" sz="1629">
              <a:solidFill>
                <a:schemeClr val="dk1"/>
              </a:solidFill>
              <a:latin typeface="Times New Roman"/>
              <a:ea typeface="Times New Roman"/>
              <a:cs typeface="Times New Roman"/>
              <a:sym typeface="Times New Roman"/>
            </a:endParaRPr>
          </a:p>
          <a:p>
            <a:pPr indent="457200" lvl="0" marL="1371600" rtl="0" algn="just">
              <a:lnSpc>
                <a:spcPct val="150000"/>
              </a:lnSpc>
              <a:spcBef>
                <a:spcPts val="1200"/>
              </a:spcBef>
              <a:spcAft>
                <a:spcPts val="0"/>
              </a:spcAft>
              <a:buNone/>
            </a:pPr>
            <a:r>
              <a:rPr i="1" lang="en" sz="1629">
                <a:solidFill>
                  <a:schemeClr val="dk1"/>
                </a:solidFill>
                <a:latin typeface="Times New Roman"/>
                <a:ea typeface="Times New Roman"/>
                <a:cs typeface="Times New Roman"/>
                <a:sym typeface="Times New Roman"/>
              </a:rPr>
              <a:t>reduce_mean(forbenius_norm)</a:t>
            </a:r>
            <a:endParaRPr i="1" sz="1629">
              <a:solidFill>
                <a:schemeClr val="dk1"/>
              </a:solidFill>
              <a:latin typeface="Times New Roman"/>
              <a:ea typeface="Times New Roman"/>
              <a:cs typeface="Times New Roman"/>
              <a:sym typeface="Times New Roman"/>
            </a:endParaRPr>
          </a:p>
          <a:p>
            <a:pPr indent="457200" lvl="0" marL="1371600" rtl="0" algn="just">
              <a:lnSpc>
                <a:spcPct val="150000"/>
              </a:lnSpc>
              <a:spcBef>
                <a:spcPts val="0"/>
              </a:spcBef>
              <a:spcAft>
                <a:spcPts val="0"/>
              </a:spcAft>
              <a:buClr>
                <a:schemeClr val="dk1"/>
              </a:buClr>
              <a:buSzPct val="73333"/>
              <a:buFont typeface="Arial"/>
              <a:buNone/>
            </a:pPr>
            <a:r>
              <a:t/>
            </a:r>
            <a:endParaRPr i="1" sz="15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i="1" lang="en" sz="1300">
                <a:solidFill>
                  <a:schemeClr val="dk1"/>
                </a:solidFill>
                <a:latin typeface="Times New Roman"/>
                <a:ea typeface="Times New Roman"/>
                <a:cs typeface="Times New Roman"/>
                <a:sym typeface="Times New Roman"/>
              </a:rPr>
              <a:t>             </a:t>
            </a:r>
            <a:r>
              <a:rPr i="1" lang="en" sz="1535">
                <a:solidFill>
                  <a:schemeClr val="dk1"/>
                </a:solidFill>
                <a:latin typeface="Times New Roman"/>
                <a:ea typeface="Times New Roman"/>
                <a:cs typeface="Times New Roman"/>
                <a:sym typeface="Times New Roman"/>
              </a:rPr>
              <a:t> </a:t>
            </a:r>
            <a:r>
              <a:rPr i="1" lang="en" sz="1664">
                <a:solidFill>
                  <a:schemeClr val="dk1"/>
                </a:solidFill>
                <a:latin typeface="Times New Roman"/>
                <a:ea typeface="Times New Roman"/>
                <a:cs typeface="Times New Roman"/>
                <a:sym typeface="Times New Roman"/>
              </a:rPr>
              <a:t>d</a:t>
            </a:r>
            <a:r>
              <a:rPr i="1" lang="en" sz="1664">
                <a:solidFill>
                  <a:schemeClr val="dk1"/>
                </a:solidFill>
                <a:latin typeface="Times New Roman"/>
                <a:ea typeface="Times New Roman"/>
                <a:cs typeface="Times New Roman"/>
                <a:sym typeface="Times New Roman"/>
              </a:rPr>
              <a:t>.  Return loss output as</a:t>
            </a:r>
            <a:endParaRPr i="1" sz="1664">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i="1" lang="en" sz="1645">
                <a:solidFill>
                  <a:schemeClr val="dk1"/>
                </a:solidFill>
                <a:latin typeface="Times New Roman"/>
                <a:ea typeface="Times New Roman"/>
                <a:cs typeface="Times New Roman"/>
                <a:sym typeface="Times New Roman"/>
              </a:rPr>
              <a:t>4. Compile the model with loss as mean squared error as primary loss and contractive loss as the secondary loss</a:t>
            </a:r>
            <a:endParaRPr i="1" sz="1645">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ct val="84615"/>
              <a:buFont typeface="Arial"/>
              <a:buNone/>
            </a:pPr>
            <a:r>
              <a:t/>
            </a:r>
            <a:endParaRPr i="1" sz="13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i="1" lang="en" sz="1645">
                <a:solidFill>
                  <a:schemeClr val="dk1"/>
                </a:solidFill>
                <a:latin typeface="Times New Roman"/>
                <a:ea typeface="Times New Roman"/>
                <a:cs typeface="Times New Roman"/>
                <a:sym typeface="Times New Roman"/>
              </a:rPr>
              <a:t>5. Get the predictions by testing the test data and train data with the model.</a:t>
            </a:r>
            <a:endParaRPr i="1" sz="1645">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p>
          <a:p>
            <a:pPr indent="0" lvl="0" marL="0" rtl="0" algn="just">
              <a:spcBef>
                <a:spcPts val="1200"/>
              </a:spcBef>
              <a:spcAft>
                <a:spcPts val="1200"/>
              </a:spcAft>
              <a:buNone/>
            </a:pPr>
            <a:r>
              <a:rPr lang="en"/>
              <a:t>		</a:t>
            </a:r>
            <a:endParaRPr/>
          </a:p>
        </p:txBody>
      </p:sp>
      <p:pic>
        <p:nvPicPr>
          <p:cNvPr id="196" name="Google Shape;196;p37"/>
          <p:cNvPicPr preferRelativeResize="0"/>
          <p:nvPr/>
        </p:nvPicPr>
        <p:blipFill>
          <a:blip r:embed="rId3">
            <a:alphaModFix/>
          </a:blip>
          <a:stretch>
            <a:fillRect/>
          </a:stretch>
        </p:blipFill>
        <p:spPr>
          <a:xfrm>
            <a:off x="1828800" y="773550"/>
            <a:ext cx="5486400" cy="609600"/>
          </a:xfrm>
          <a:prstGeom prst="rect">
            <a:avLst/>
          </a:prstGeom>
          <a:noFill/>
          <a:ln>
            <a:noFill/>
          </a:ln>
        </p:spPr>
      </p:pic>
      <p:pic>
        <p:nvPicPr>
          <p:cNvPr id="197" name="Google Shape;197;p37"/>
          <p:cNvPicPr preferRelativeResize="0"/>
          <p:nvPr/>
        </p:nvPicPr>
        <p:blipFill>
          <a:blip r:embed="rId4">
            <a:alphaModFix/>
          </a:blip>
          <a:stretch>
            <a:fillRect/>
          </a:stretch>
        </p:blipFill>
        <p:spPr>
          <a:xfrm>
            <a:off x="629200" y="2607525"/>
            <a:ext cx="5486400" cy="22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idx="1" type="body"/>
          </p:nvPr>
        </p:nvSpPr>
        <p:spPr>
          <a:xfrm>
            <a:off x="311700" y="88425"/>
            <a:ext cx="8520600" cy="4937700"/>
          </a:xfrm>
          <a:prstGeom prst="rect">
            <a:avLst/>
          </a:prstGeom>
        </p:spPr>
        <p:txBody>
          <a:bodyPr anchorCtr="0" anchor="t" bIns="91425" lIns="91425" spcFirstLastPara="1" rIns="91425" wrap="square" tIns="91425">
            <a:normAutofit lnSpcReduction="20000"/>
          </a:bodyPr>
          <a:lstStyle/>
          <a:p>
            <a:pPr indent="0" lvl="0" marL="0" rtl="0" algn="just">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Input:</a:t>
            </a:r>
            <a:r>
              <a:rPr lang="en" sz="1600">
                <a:solidFill>
                  <a:schemeClr val="dk1"/>
                </a:solidFill>
                <a:latin typeface="Times New Roman"/>
                <a:ea typeface="Times New Roman"/>
                <a:cs typeface="Times New Roman"/>
                <a:sym typeface="Times New Roman"/>
              </a:rPr>
              <a:t> Feature Selected data from Analysis phase(24 features) and hyper parameters</a:t>
            </a:r>
            <a:endParaRPr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Output: </a:t>
            </a:r>
            <a:r>
              <a:rPr lang="en" sz="1600">
                <a:solidFill>
                  <a:schemeClr val="dk1"/>
                </a:solidFill>
                <a:latin typeface="Times New Roman"/>
                <a:ea typeface="Times New Roman"/>
                <a:cs typeface="Times New Roman"/>
                <a:sym typeface="Times New Roman"/>
              </a:rPr>
              <a:t>Trained Ensemble Model</a:t>
            </a:r>
            <a:endParaRPr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i="1" lang="en" sz="1500">
                <a:solidFill>
                  <a:schemeClr val="dk1"/>
                </a:solidFill>
                <a:latin typeface="Times New Roman"/>
                <a:ea typeface="Times New Roman"/>
                <a:cs typeface="Times New Roman"/>
                <a:sym typeface="Times New Roman"/>
              </a:rPr>
              <a:t>Algorithm - Weighted Average Ensemble method:</a:t>
            </a:r>
            <a:endParaRPr i="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AutoNum type="arabicPeriod"/>
            </a:pPr>
            <a:r>
              <a:rPr i="1" lang="en" sz="1500">
                <a:solidFill>
                  <a:schemeClr val="dk1"/>
                </a:solidFill>
                <a:latin typeface="Times New Roman"/>
                <a:ea typeface="Times New Roman"/>
                <a:cs typeface="Times New Roman"/>
                <a:sym typeface="Times New Roman"/>
              </a:rPr>
              <a:t>Create Genetic algorithm with 100 iterations to find weights in order to get good accuracy</a:t>
            </a:r>
            <a:endParaRPr i="1" sz="1500">
              <a:solidFill>
                <a:schemeClr val="dk1"/>
              </a:solidFill>
              <a:latin typeface="Times New Roman"/>
              <a:ea typeface="Times New Roman"/>
              <a:cs typeface="Times New Roman"/>
              <a:sym typeface="Times New Roman"/>
            </a:endParaRPr>
          </a:p>
          <a:p>
            <a:pPr indent="-323850" lvl="1" marL="914400" rtl="0" algn="just">
              <a:lnSpc>
                <a:spcPct val="150000"/>
              </a:lnSpc>
              <a:spcBef>
                <a:spcPts val="0"/>
              </a:spcBef>
              <a:spcAft>
                <a:spcPts val="0"/>
              </a:spcAft>
              <a:buClr>
                <a:schemeClr val="dk1"/>
              </a:buClr>
              <a:buSzPts val="1500"/>
              <a:buFont typeface="Times New Roman"/>
              <a:buAutoNum type="alphaLcPeriod"/>
            </a:pPr>
            <a:r>
              <a:rPr i="1" lang="en" sz="1500">
                <a:solidFill>
                  <a:schemeClr val="dk1"/>
                </a:solidFill>
                <a:latin typeface="Times New Roman"/>
                <a:ea typeface="Times New Roman"/>
                <a:cs typeface="Times New Roman"/>
                <a:sym typeface="Times New Roman"/>
              </a:rPr>
              <a:t>Define weight bounds</a:t>
            </a:r>
            <a:endParaRPr i="1" sz="15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p>
          <a:p>
            <a:pPr indent="457200" lvl="0" marL="0" rtl="0" algn="just">
              <a:spcBef>
                <a:spcPts val="1200"/>
              </a:spcBef>
              <a:spcAft>
                <a:spcPts val="0"/>
              </a:spcAft>
              <a:buNone/>
            </a:pPr>
            <a:r>
              <a:rPr i="1" lang="en">
                <a:latin typeface="Times New Roman"/>
                <a:ea typeface="Times New Roman"/>
                <a:cs typeface="Times New Roman"/>
                <a:sym typeface="Times New Roman"/>
              </a:rPr>
              <a:t>b.</a:t>
            </a:r>
            <a:r>
              <a:rPr lang="en"/>
              <a:t>  </a:t>
            </a:r>
            <a:r>
              <a:rPr i="1" lang="en" sz="1500">
                <a:solidFill>
                  <a:schemeClr val="dk1"/>
                </a:solidFill>
                <a:latin typeface="Times New Roman"/>
                <a:ea typeface="Times New Roman"/>
                <a:cs typeface="Times New Roman"/>
                <a:sym typeface="Times New Roman"/>
              </a:rPr>
              <a:t>Define fitness function</a:t>
            </a:r>
            <a:endParaRPr i="1" sz="1500">
              <a:solidFill>
                <a:schemeClr val="dk1"/>
              </a:solidFill>
              <a:latin typeface="Times New Roman"/>
              <a:ea typeface="Times New Roman"/>
              <a:cs typeface="Times New Roman"/>
              <a:sym typeface="Times New Roman"/>
            </a:endParaRPr>
          </a:p>
          <a:p>
            <a:pPr indent="457200" lvl="0" marL="0" rtl="0" algn="just">
              <a:spcBef>
                <a:spcPts val="1200"/>
              </a:spcBef>
              <a:spcAft>
                <a:spcPts val="0"/>
              </a:spcAft>
              <a:buNone/>
            </a:pPr>
            <a:r>
              <a:t/>
            </a:r>
            <a:endParaRPr i="1" sz="15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i="1" lang="en" sz="1300">
                <a:solidFill>
                  <a:schemeClr val="dk1"/>
                </a:solidFill>
                <a:latin typeface="Times New Roman"/>
                <a:ea typeface="Times New Roman"/>
                <a:cs typeface="Times New Roman"/>
                <a:sym typeface="Times New Roman"/>
              </a:rPr>
              <a:t>          </a:t>
            </a:r>
            <a:r>
              <a:rPr i="1" lang="en" sz="1500">
                <a:solidFill>
                  <a:schemeClr val="dk1"/>
                </a:solidFill>
                <a:latin typeface="Times New Roman"/>
                <a:ea typeface="Times New Roman"/>
                <a:cs typeface="Times New Roman"/>
                <a:sym typeface="Times New Roman"/>
              </a:rPr>
              <a:t> </a:t>
            </a:r>
            <a:r>
              <a:rPr i="1" lang="en" sz="1500">
                <a:solidFill>
                  <a:schemeClr val="dk1"/>
                </a:solidFill>
                <a:latin typeface="Times New Roman"/>
                <a:ea typeface="Times New Roman"/>
                <a:cs typeface="Times New Roman"/>
                <a:sym typeface="Times New Roman"/>
              </a:rPr>
              <a:t>c</a:t>
            </a:r>
            <a:r>
              <a:rPr i="1" lang="en" sz="1500">
                <a:solidFill>
                  <a:schemeClr val="dk1"/>
                </a:solidFill>
                <a:latin typeface="Times New Roman"/>
                <a:ea typeface="Times New Roman"/>
                <a:cs typeface="Times New Roman"/>
                <a:sym typeface="Times New Roman"/>
              </a:rPr>
              <a:t>.  Find accuracy for weight_pred</a:t>
            </a:r>
            <a:endParaRPr i="1" sz="1500">
              <a:solidFill>
                <a:schemeClr val="dk1"/>
              </a:solidFill>
              <a:latin typeface="Times New Roman"/>
              <a:ea typeface="Times New Roman"/>
              <a:cs typeface="Times New Roman"/>
              <a:sym typeface="Times New Roman"/>
            </a:endParaRPr>
          </a:p>
          <a:p>
            <a:pPr indent="0" lvl="0" marL="1371600" rtl="0" algn="just">
              <a:lnSpc>
                <a:spcPct val="150000"/>
              </a:lnSpc>
              <a:spcBef>
                <a:spcPts val="0"/>
              </a:spcBef>
              <a:spcAft>
                <a:spcPts val="0"/>
              </a:spcAft>
              <a:buClr>
                <a:schemeClr val="dk1"/>
              </a:buClr>
              <a:buSzPts val="1100"/>
              <a:buFont typeface="Arial"/>
              <a:buNone/>
            </a:pPr>
            <a:r>
              <a:rPr i="1" lang="en" sz="1500">
                <a:solidFill>
                  <a:schemeClr val="dk1"/>
                </a:solidFill>
                <a:latin typeface="Times New Roman"/>
                <a:ea typeface="Times New Roman"/>
                <a:cs typeface="Times New Roman"/>
                <a:sym typeface="Times New Roman"/>
              </a:rPr>
              <a:t>Accuracy = (TP + TN) / (TP + FP + TN + FN)</a:t>
            </a:r>
            <a:endParaRPr i="1" sz="15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i="1" lang="en" sz="1500">
                <a:solidFill>
                  <a:schemeClr val="dk1"/>
                </a:solidFill>
                <a:latin typeface="Times New Roman"/>
                <a:ea typeface="Times New Roman"/>
                <a:cs typeface="Times New Roman"/>
                <a:sym typeface="Times New Roman"/>
              </a:rPr>
              <a:t>           </a:t>
            </a:r>
            <a:r>
              <a:rPr i="1" lang="en" sz="1500">
                <a:solidFill>
                  <a:schemeClr val="dk1"/>
                </a:solidFill>
                <a:latin typeface="Times New Roman"/>
                <a:ea typeface="Times New Roman"/>
                <a:cs typeface="Times New Roman"/>
                <a:sym typeface="Times New Roman"/>
              </a:rPr>
              <a:t>d</a:t>
            </a:r>
            <a:r>
              <a:rPr i="1" lang="en" sz="1500">
                <a:solidFill>
                  <a:schemeClr val="dk1"/>
                </a:solidFill>
                <a:latin typeface="Times New Roman"/>
                <a:ea typeface="Times New Roman"/>
                <a:cs typeface="Times New Roman"/>
                <a:sym typeface="Times New Roman"/>
              </a:rPr>
              <a:t>.  Repeat b and c until 100 iterations.</a:t>
            </a:r>
            <a:endParaRPr i="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AutoNum type="arabicPeriod"/>
            </a:pPr>
            <a:r>
              <a:rPr i="1" lang="en" sz="1500">
                <a:solidFill>
                  <a:schemeClr val="dk1"/>
                </a:solidFill>
                <a:latin typeface="Times New Roman"/>
                <a:ea typeface="Times New Roman"/>
                <a:cs typeface="Times New Roman"/>
                <a:sym typeface="Times New Roman"/>
              </a:rPr>
              <a:t>By considering weights from step 1, find the accuracy with the test labels and weight preds.</a:t>
            </a:r>
            <a:endParaRPr i="1" sz="15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a:p>
        </p:txBody>
      </p:sp>
      <p:pic>
        <p:nvPicPr>
          <p:cNvPr id="203" name="Google Shape;203;p38"/>
          <p:cNvPicPr preferRelativeResize="0"/>
          <p:nvPr/>
        </p:nvPicPr>
        <p:blipFill>
          <a:blip r:embed="rId3">
            <a:alphaModFix/>
          </a:blip>
          <a:stretch>
            <a:fillRect/>
          </a:stretch>
        </p:blipFill>
        <p:spPr>
          <a:xfrm>
            <a:off x="1090550" y="2045150"/>
            <a:ext cx="5486400" cy="228600"/>
          </a:xfrm>
          <a:prstGeom prst="rect">
            <a:avLst/>
          </a:prstGeom>
          <a:noFill/>
          <a:ln>
            <a:noFill/>
          </a:ln>
        </p:spPr>
      </p:pic>
      <p:pic>
        <p:nvPicPr>
          <p:cNvPr id="204" name="Google Shape;204;p38"/>
          <p:cNvPicPr preferRelativeResize="0"/>
          <p:nvPr/>
        </p:nvPicPr>
        <p:blipFill>
          <a:blip r:embed="rId4">
            <a:alphaModFix/>
          </a:blip>
          <a:stretch>
            <a:fillRect/>
          </a:stretch>
        </p:blipFill>
        <p:spPr>
          <a:xfrm>
            <a:off x="1154775" y="2861600"/>
            <a:ext cx="5767381" cy="269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1600">
                <a:latin typeface="Times New Roman"/>
                <a:ea typeface="Times New Roman"/>
                <a:cs typeface="Times New Roman"/>
                <a:sym typeface="Times New Roman"/>
              </a:rPr>
              <a:t>ANALYSIS PHASE </a:t>
            </a:r>
            <a:endParaRPr b="1" sz="1600">
              <a:latin typeface="Times New Roman"/>
              <a:ea typeface="Times New Roman"/>
              <a:cs typeface="Times New Roman"/>
              <a:sym typeface="Times New Roman"/>
            </a:endParaRPr>
          </a:p>
          <a:p>
            <a:pPr indent="0" lvl="0" marL="0" rtl="0" algn="ctr">
              <a:spcBef>
                <a:spcPts val="0"/>
              </a:spcBef>
              <a:spcAft>
                <a:spcPts val="0"/>
              </a:spcAft>
              <a:buNone/>
            </a:pPr>
            <a:r>
              <a:t/>
            </a:r>
            <a:endParaRPr sz="1600">
              <a:latin typeface="Times New Roman"/>
              <a:ea typeface="Times New Roman"/>
              <a:cs typeface="Times New Roman"/>
              <a:sym typeface="Times New Roman"/>
            </a:endParaRPr>
          </a:p>
        </p:txBody>
      </p:sp>
      <p:sp>
        <p:nvSpPr>
          <p:cNvPr id="210" name="Google Shape;21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1600">
                <a:solidFill>
                  <a:schemeClr val="dk1"/>
                </a:solidFill>
                <a:latin typeface="Times New Roman"/>
                <a:ea typeface="Times New Roman"/>
                <a:cs typeface="Times New Roman"/>
                <a:sym typeface="Times New Roman"/>
              </a:rPr>
              <a:t>The analysis module runs the </a:t>
            </a:r>
            <a:r>
              <a:rPr b="1" lang="en" sz="1600">
                <a:solidFill>
                  <a:schemeClr val="dk1"/>
                </a:solidFill>
                <a:latin typeface="Times New Roman"/>
                <a:ea typeface="Times New Roman"/>
                <a:cs typeface="Times New Roman"/>
                <a:sym typeface="Times New Roman"/>
              </a:rPr>
              <a:t>double PSO-based </a:t>
            </a:r>
            <a:r>
              <a:rPr lang="en" sz="1600">
                <a:solidFill>
                  <a:schemeClr val="dk1"/>
                </a:solidFill>
                <a:latin typeface="Times New Roman"/>
                <a:ea typeface="Times New Roman"/>
                <a:cs typeface="Times New Roman"/>
                <a:sym typeface="Times New Roman"/>
              </a:rPr>
              <a:t>method for feature and hyper parameter selection during the pre-training phase.</a:t>
            </a:r>
            <a:endParaRPr sz="16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1600">
                <a:solidFill>
                  <a:schemeClr val="dk1"/>
                </a:solidFill>
                <a:latin typeface="Times New Roman"/>
                <a:ea typeface="Times New Roman"/>
                <a:cs typeface="Times New Roman"/>
                <a:sym typeface="Times New Roman"/>
              </a:rPr>
              <a:t> After data preparation, the analysis module obtains a copy of the main database. </a:t>
            </a:r>
            <a:endParaRPr sz="16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1600">
                <a:solidFill>
                  <a:schemeClr val="dk1"/>
                </a:solidFill>
                <a:latin typeface="Times New Roman"/>
                <a:ea typeface="Times New Roman"/>
                <a:cs typeface="Times New Roman"/>
                <a:sym typeface="Times New Roman"/>
              </a:rPr>
              <a:t>The upper level of the double PSO-based method is then executed on the main database to determine the best feature subset. </a:t>
            </a:r>
            <a:endParaRPr sz="16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1600">
                <a:solidFill>
                  <a:schemeClr val="dk1"/>
                </a:solidFill>
                <a:latin typeface="Times New Roman"/>
                <a:ea typeface="Times New Roman"/>
                <a:cs typeface="Times New Roman"/>
                <a:sym typeface="Times New Roman"/>
              </a:rPr>
              <a:t>The main database is then reduced using only the best characteristics.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Then, using the decreased master database, it conducts the bottom level of the double PSO-based method to generate the </a:t>
            </a:r>
            <a:r>
              <a:rPr b="1" lang="en" sz="1600">
                <a:solidFill>
                  <a:schemeClr val="dk1"/>
                </a:solidFill>
                <a:latin typeface="Times New Roman"/>
                <a:ea typeface="Times New Roman"/>
                <a:cs typeface="Times New Roman"/>
                <a:sym typeface="Times New Roman"/>
              </a:rPr>
              <a:t>ideal hyper parameter vector</a:t>
            </a:r>
            <a:r>
              <a:rPr lang="en"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40"/>
          <p:cNvPicPr preferRelativeResize="0"/>
          <p:nvPr/>
        </p:nvPicPr>
        <p:blipFill>
          <a:blip r:embed="rId3">
            <a:alphaModFix/>
          </a:blip>
          <a:stretch>
            <a:fillRect/>
          </a:stretch>
        </p:blipFill>
        <p:spPr>
          <a:xfrm>
            <a:off x="1546000" y="210175"/>
            <a:ext cx="7421026" cy="4604300"/>
          </a:xfrm>
          <a:prstGeom prst="rect">
            <a:avLst/>
          </a:prstGeom>
          <a:noFill/>
          <a:ln>
            <a:noFill/>
          </a:ln>
        </p:spPr>
      </p:pic>
      <p:sp>
        <p:nvSpPr>
          <p:cNvPr id="216" name="Google Shape;216;p40"/>
          <p:cNvSpPr txBox="1"/>
          <p:nvPr>
            <p:ph idx="1" type="body"/>
          </p:nvPr>
        </p:nvSpPr>
        <p:spPr>
          <a:xfrm>
            <a:off x="4246225" y="4615850"/>
            <a:ext cx="29583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5.4 ANALYSIS PHASE</a:t>
            </a:r>
            <a:endParaRPr b="1">
              <a:latin typeface="Times New Roman"/>
              <a:ea typeface="Times New Roman"/>
              <a:cs typeface="Times New Roman"/>
              <a:sym typeface="Times New Roman"/>
            </a:endParaRPr>
          </a:p>
        </p:txBody>
      </p:sp>
      <p:sp>
        <p:nvSpPr>
          <p:cNvPr id="217" name="Google Shape;217;p40"/>
          <p:cNvSpPr txBox="1"/>
          <p:nvPr/>
        </p:nvSpPr>
        <p:spPr>
          <a:xfrm>
            <a:off x="168150" y="1626000"/>
            <a:ext cx="1714500" cy="227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In Fig 5.3 the analysis module handles the deep learning models pre-training and training stages.</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1"/>
          <p:cNvSpPr txBox="1"/>
          <p:nvPr>
            <p:ph idx="1" type="body"/>
          </p:nvPr>
        </p:nvSpPr>
        <p:spPr>
          <a:xfrm>
            <a:off x="311700" y="236700"/>
            <a:ext cx="8520600" cy="498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Input:</a:t>
            </a:r>
            <a:r>
              <a:rPr lang="en" sz="1600">
                <a:solidFill>
                  <a:schemeClr val="dk1"/>
                </a:solidFill>
                <a:latin typeface="Times New Roman"/>
                <a:ea typeface="Times New Roman"/>
                <a:cs typeface="Times New Roman"/>
                <a:sym typeface="Times New Roman"/>
              </a:rPr>
              <a:t> Dataset of 32 features (from SCAE)</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Output: </a:t>
            </a:r>
            <a:r>
              <a:rPr lang="en" sz="1600">
                <a:solidFill>
                  <a:schemeClr val="dk1"/>
                </a:solidFill>
                <a:latin typeface="Times New Roman"/>
                <a:ea typeface="Times New Roman"/>
                <a:cs typeface="Times New Roman"/>
                <a:sym typeface="Times New Roman"/>
              </a:rPr>
              <a:t>Reduced dataset (Features)</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i="1" lang="en" sz="1600">
                <a:solidFill>
                  <a:schemeClr val="dk1"/>
                </a:solidFill>
                <a:latin typeface="Times New Roman"/>
                <a:ea typeface="Times New Roman"/>
                <a:cs typeface="Times New Roman"/>
                <a:sym typeface="Times New Roman"/>
              </a:rPr>
              <a:t>Algorithm - Particle Swarm Optimization Upper Level:</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Initialize PSO parameters</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Evaluate the fitness of each particle based on the corresponding feature subset</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personnel best positions and fitness values for each iteration</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global best positions and fitness values for the swarm.</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the velocities and positions of the particle.</a:t>
            </a:r>
            <a:endParaRPr i="1" sz="1600">
              <a:solidFill>
                <a:schemeClr val="dk1"/>
              </a:solidFill>
              <a:latin typeface="Times New Roman"/>
              <a:ea typeface="Times New Roman"/>
              <a:cs typeface="Times New Roman"/>
              <a:sym typeface="Times New Roman"/>
            </a:endParaRPr>
          </a:p>
          <a:p>
            <a:pPr indent="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V</a:t>
            </a:r>
            <a:r>
              <a:rPr baseline="-25000" i="1" lang="en" sz="1600">
                <a:solidFill>
                  <a:schemeClr val="dk1"/>
                </a:solidFill>
                <a:latin typeface="Times New Roman"/>
                <a:ea typeface="Times New Roman"/>
                <a:cs typeface="Times New Roman"/>
                <a:sym typeface="Times New Roman"/>
              </a:rPr>
              <a:t>i</a:t>
            </a:r>
            <a:r>
              <a:rPr i="1" lang="en" sz="1600">
                <a:solidFill>
                  <a:schemeClr val="dk1"/>
                </a:solidFill>
                <a:latin typeface="Times New Roman"/>
                <a:ea typeface="Times New Roman"/>
                <a:cs typeface="Times New Roman"/>
                <a:sym typeface="Times New Roman"/>
              </a:rPr>
              <a:t> = w * 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c1 *rand() * (pbest</a:t>
            </a:r>
            <a:r>
              <a:rPr baseline="-25000" i="1" lang="en" sz="1600">
                <a:solidFill>
                  <a:schemeClr val="dk1"/>
                </a:solidFill>
                <a:latin typeface="Times New Roman"/>
                <a:ea typeface="Times New Roman"/>
                <a:cs typeface="Times New Roman"/>
                <a:sym typeface="Times New Roman"/>
              </a:rPr>
              <a:t>xi</a:t>
            </a:r>
            <a:r>
              <a:rPr i="1" lang="en" sz="1600">
                <a:solidFill>
                  <a:schemeClr val="dk1"/>
                </a:solidFill>
                <a:latin typeface="Times New Roman"/>
                <a:ea typeface="Times New Roman"/>
                <a:cs typeface="Times New Roman"/>
                <a:sym typeface="Times New Roman"/>
              </a:rPr>
              <a:t> - 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c2 * rand() * (gbest</a:t>
            </a:r>
            <a:r>
              <a:rPr baseline="-25000" i="1" lang="en" sz="1600">
                <a:solidFill>
                  <a:schemeClr val="dk1"/>
                </a:solidFill>
                <a:latin typeface="Times New Roman"/>
                <a:ea typeface="Times New Roman"/>
                <a:cs typeface="Times New Roman"/>
                <a:sym typeface="Times New Roman"/>
              </a:rPr>
              <a:t> x</a:t>
            </a:r>
            <a:r>
              <a:rPr i="1" lang="en" sz="1600">
                <a:solidFill>
                  <a:schemeClr val="dk1"/>
                </a:solidFill>
                <a:latin typeface="Times New Roman"/>
                <a:ea typeface="Times New Roman"/>
                <a:cs typeface="Times New Roman"/>
                <a:sym typeface="Times New Roman"/>
              </a:rPr>
              <a:t> - 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a:t>
            </a:r>
            <a:endParaRPr i="1" sz="1600">
              <a:solidFill>
                <a:schemeClr val="dk1"/>
              </a:solidFill>
              <a:latin typeface="Times New Roman"/>
              <a:ea typeface="Times New Roman"/>
              <a:cs typeface="Times New Roman"/>
              <a:sym typeface="Times New Roman"/>
            </a:endParaRPr>
          </a:p>
          <a:p>
            <a:pPr indent="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Repeat 2 to 5 until maximum iterations reached</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Select the feature subset corresponding to the global best position.</a:t>
            </a:r>
            <a:endParaRPr sz="16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368775"/>
            <a:ext cx="8520600" cy="45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OVERALL OBJECTIVE</a:t>
            </a:r>
            <a:endParaRPr b="1">
              <a:latin typeface="Times New Roman"/>
              <a:ea typeface="Times New Roman"/>
              <a:cs typeface="Times New Roman"/>
              <a:sym typeface="Times New Roman"/>
            </a:endParaRPr>
          </a:p>
        </p:txBody>
      </p:sp>
      <p:sp>
        <p:nvSpPr>
          <p:cNvPr id="69" name="Google Shape;69;p15"/>
          <p:cNvSpPr txBox="1"/>
          <p:nvPr>
            <p:ph idx="1" type="body"/>
          </p:nvPr>
        </p:nvSpPr>
        <p:spPr>
          <a:xfrm>
            <a:off x="311700" y="1172550"/>
            <a:ext cx="8520600" cy="3835800"/>
          </a:xfrm>
          <a:prstGeom prst="rect">
            <a:avLst/>
          </a:prstGeom>
        </p:spPr>
        <p:txBody>
          <a:bodyPr anchorCtr="0" anchor="t" bIns="91425" lIns="91425" spcFirstLastPara="1" rIns="91425" wrap="square" tIns="91425">
            <a:normAutofit fontScale="25000" lnSpcReduction="20000"/>
          </a:bodyPr>
          <a:lstStyle/>
          <a:p>
            <a:pPr indent="-337466" lvl="0" marL="457200" rtl="0" algn="just">
              <a:lnSpc>
                <a:spcPct val="175000"/>
              </a:lnSpc>
              <a:spcBef>
                <a:spcPts val="0"/>
              </a:spcBef>
              <a:spcAft>
                <a:spcPts val="0"/>
              </a:spcAft>
              <a:buClr>
                <a:schemeClr val="dk1"/>
              </a:buClr>
              <a:buSzPct val="100000"/>
              <a:buFont typeface="Times New Roman"/>
              <a:buChar char="●"/>
            </a:pPr>
            <a:r>
              <a:rPr lang="en" sz="6857">
                <a:solidFill>
                  <a:schemeClr val="dk1"/>
                </a:solidFill>
                <a:latin typeface="Times New Roman"/>
                <a:ea typeface="Times New Roman"/>
                <a:cs typeface="Times New Roman"/>
                <a:sym typeface="Times New Roman"/>
              </a:rPr>
              <a:t>The main objective of an intrusion detection system (IDS) using ensemble algorithms in a cloud environment is to detect and prevent cybersecurity threats. </a:t>
            </a:r>
            <a:endParaRPr sz="6857">
              <a:solidFill>
                <a:schemeClr val="dk1"/>
              </a:solidFill>
              <a:latin typeface="Times New Roman"/>
              <a:ea typeface="Times New Roman"/>
              <a:cs typeface="Times New Roman"/>
              <a:sym typeface="Times New Roman"/>
            </a:endParaRPr>
          </a:p>
          <a:p>
            <a:pPr indent="-337466" lvl="0" marL="457200" rtl="0" algn="just">
              <a:lnSpc>
                <a:spcPct val="175000"/>
              </a:lnSpc>
              <a:spcBef>
                <a:spcPts val="0"/>
              </a:spcBef>
              <a:spcAft>
                <a:spcPts val="0"/>
              </a:spcAft>
              <a:buClr>
                <a:schemeClr val="dk1"/>
              </a:buClr>
              <a:buSzPct val="100000"/>
              <a:buFont typeface="Times New Roman"/>
              <a:buChar char="●"/>
            </a:pPr>
            <a:r>
              <a:rPr lang="en" sz="6857">
                <a:solidFill>
                  <a:schemeClr val="dk1"/>
                </a:solidFill>
                <a:latin typeface="Times New Roman"/>
                <a:ea typeface="Times New Roman"/>
                <a:cs typeface="Times New Roman"/>
                <a:sym typeface="Times New Roman"/>
              </a:rPr>
              <a:t>An IDS with ensemble algorithms </a:t>
            </a:r>
            <a:r>
              <a:rPr b="1" lang="en" sz="6857">
                <a:solidFill>
                  <a:schemeClr val="dk1"/>
                </a:solidFill>
                <a:latin typeface="Times New Roman"/>
                <a:ea typeface="Times New Roman"/>
                <a:cs typeface="Times New Roman"/>
                <a:sym typeface="Times New Roman"/>
              </a:rPr>
              <a:t>continuously monitors the network traffic in the cloud environment</a:t>
            </a:r>
            <a:r>
              <a:rPr lang="en" sz="6857">
                <a:solidFill>
                  <a:schemeClr val="dk1"/>
                </a:solidFill>
                <a:latin typeface="Times New Roman"/>
                <a:ea typeface="Times New Roman"/>
                <a:cs typeface="Times New Roman"/>
                <a:sym typeface="Times New Roman"/>
              </a:rPr>
              <a:t> in real-time to detect any anomalies or suspicious activities.</a:t>
            </a:r>
            <a:endParaRPr sz="6857">
              <a:solidFill>
                <a:schemeClr val="dk1"/>
              </a:solidFill>
              <a:latin typeface="Times New Roman"/>
              <a:ea typeface="Times New Roman"/>
              <a:cs typeface="Times New Roman"/>
              <a:sym typeface="Times New Roman"/>
            </a:endParaRPr>
          </a:p>
          <a:p>
            <a:pPr indent="-337466" lvl="0" marL="457200" rtl="0" algn="just">
              <a:lnSpc>
                <a:spcPct val="175000"/>
              </a:lnSpc>
              <a:spcBef>
                <a:spcPts val="0"/>
              </a:spcBef>
              <a:spcAft>
                <a:spcPts val="0"/>
              </a:spcAft>
              <a:buClr>
                <a:schemeClr val="dk1"/>
              </a:buClr>
              <a:buSzPct val="100000"/>
              <a:buFont typeface="Times New Roman"/>
              <a:buChar char="●"/>
            </a:pPr>
            <a:r>
              <a:rPr lang="en" sz="6857">
                <a:solidFill>
                  <a:schemeClr val="dk1"/>
                </a:solidFill>
                <a:latin typeface="Times New Roman"/>
                <a:ea typeface="Times New Roman"/>
                <a:cs typeface="Times New Roman"/>
                <a:sym typeface="Times New Roman"/>
              </a:rPr>
              <a:t> The ensemble  algorithms analyze large volumes of data to identify patterns and detect potential threats before they can cause harm to the system or network.</a:t>
            </a:r>
            <a:endParaRPr sz="6857">
              <a:solidFill>
                <a:schemeClr val="dk1"/>
              </a:solidFill>
              <a:latin typeface="Times New Roman"/>
              <a:ea typeface="Times New Roman"/>
              <a:cs typeface="Times New Roman"/>
              <a:sym typeface="Times New Roman"/>
            </a:endParaRPr>
          </a:p>
          <a:p>
            <a:pPr indent="-337466" lvl="0" marL="457200" rtl="0" algn="just">
              <a:lnSpc>
                <a:spcPct val="175000"/>
              </a:lnSpc>
              <a:spcBef>
                <a:spcPts val="0"/>
              </a:spcBef>
              <a:spcAft>
                <a:spcPts val="0"/>
              </a:spcAft>
              <a:buClr>
                <a:schemeClr val="dk1"/>
              </a:buClr>
              <a:buSzPct val="100000"/>
              <a:buFont typeface="Times New Roman"/>
              <a:buChar char="●"/>
            </a:pPr>
            <a:r>
              <a:rPr lang="en" sz="6857">
                <a:solidFill>
                  <a:schemeClr val="dk1"/>
                </a:solidFill>
                <a:latin typeface="Times New Roman"/>
                <a:ea typeface="Times New Roman"/>
                <a:cs typeface="Times New Roman"/>
                <a:sym typeface="Times New Roman"/>
              </a:rPr>
              <a:t> Once a threat is detected, the </a:t>
            </a:r>
            <a:r>
              <a:rPr b="1" lang="en" sz="6857">
                <a:solidFill>
                  <a:schemeClr val="dk1"/>
                </a:solidFill>
                <a:latin typeface="Times New Roman"/>
                <a:ea typeface="Times New Roman"/>
                <a:cs typeface="Times New Roman"/>
                <a:sym typeface="Times New Roman"/>
              </a:rPr>
              <a:t>IDS can respond quickly to prevent the threat </a:t>
            </a:r>
            <a:r>
              <a:rPr lang="en" sz="6857">
                <a:solidFill>
                  <a:schemeClr val="dk1"/>
                </a:solidFill>
                <a:latin typeface="Times New Roman"/>
                <a:ea typeface="Times New Roman"/>
                <a:cs typeface="Times New Roman"/>
                <a:sym typeface="Times New Roman"/>
              </a:rPr>
              <a:t>from spreading or causing further damage.</a:t>
            </a:r>
            <a:endParaRPr sz="6857">
              <a:solidFill>
                <a:schemeClr val="dk1"/>
              </a:solidFill>
              <a:latin typeface="Times New Roman"/>
              <a:ea typeface="Times New Roman"/>
              <a:cs typeface="Times New Roman"/>
              <a:sym typeface="Times New Roman"/>
            </a:endParaRPr>
          </a:p>
          <a:p>
            <a:pPr indent="0" lvl="0" marL="0" rtl="0" algn="just">
              <a:lnSpc>
                <a:spcPct val="175000"/>
              </a:lnSpc>
              <a:spcBef>
                <a:spcPts val="1500"/>
              </a:spcBef>
              <a:spcAft>
                <a:spcPts val="0"/>
              </a:spcAft>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75000"/>
              </a:lnSpc>
              <a:spcBef>
                <a:spcPts val="1500"/>
              </a:spcBef>
              <a:spcAft>
                <a:spcPts val="1500"/>
              </a:spcAft>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2"/>
          <p:cNvSpPr txBox="1"/>
          <p:nvPr>
            <p:ph idx="1" type="body"/>
          </p:nvPr>
        </p:nvSpPr>
        <p:spPr>
          <a:xfrm>
            <a:off x="311700" y="420625"/>
            <a:ext cx="8520600" cy="4722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Input:</a:t>
            </a:r>
            <a:r>
              <a:rPr lang="en" sz="1600">
                <a:solidFill>
                  <a:schemeClr val="dk1"/>
                </a:solidFill>
                <a:latin typeface="Times New Roman"/>
                <a:ea typeface="Times New Roman"/>
                <a:cs typeface="Times New Roman"/>
                <a:sym typeface="Times New Roman"/>
              </a:rPr>
              <a:t> Reduced data</a:t>
            </a:r>
            <a:endParaRPr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Output: </a:t>
            </a:r>
            <a:r>
              <a:rPr lang="en" sz="1600">
                <a:solidFill>
                  <a:schemeClr val="dk1"/>
                </a:solidFill>
                <a:latin typeface="Times New Roman"/>
                <a:ea typeface="Times New Roman"/>
                <a:cs typeface="Times New Roman"/>
                <a:sym typeface="Times New Roman"/>
              </a:rPr>
              <a:t>Best hyper parameters for executing the model</a:t>
            </a:r>
            <a:endParaRPr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i="1" lang="en" sz="1600">
                <a:solidFill>
                  <a:schemeClr val="dk1"/>
                </a:solidFill>
                <a:latin typeface="Times New Roman"/>
                <a:ea typeface="Times New Roman"/>
                <a:cs typeface="Times New Roman"/>
                <a:sym typeface="Times New Roman"/>
              </a:rPr>
              <a:t>Algorithm - Particle Swarm Optimization Lower Level:</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Define parameters for PSO</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Initialize swarm particles with randomly using search space</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Evaluate Fitness of each particle</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personnel best positions and fitness values for each iteration</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global best positions and fitness values for the swarm</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Velocity and position of each particle</a:t>
            </a:r>
            <a:endParaRPr i="1" sz="1600">
              <a:solidFill>
                <a:schemeClr val="dk1"/>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chemeClr val="dk1"/>
              </a:buClr>
              <a:buSzPts val="1600"/>
              <a:buFont typeface="Times New Roman"/>
              <a:buAutoNum type="alphaLcPeriod"/>
            </a:pPr>
            <a:r>
              <a:rPr i="1" lang="en" sz="1600">
                <a:solidFill>
                  <a:schemeClr val="dk1"/>
                </a:solidFill>
                <a:latin typeface="Times New Roman"/>
                <a:ea typeface="Times New Roman"/>
                <a:cs typeface="Times New Roman"/>
                <a:sym typeface="Times New Roman"/>
              </a:rPr>
              <a:t>Calculate Inertia weight</a:t>
            </a:r>
            <a:endParaRPr i="1" sz="1600">
              <a:solidFill>
                <a:schemeClr val="dk1"/>
              </a:solidFill>
              <a:latin typeface="Times New Roman"/>
              <a:ea typeface="Times New Roman"/>
              <a:cs typeface="Times New Roman"/>
              <a:sym typeface="Times New Roman"/>
            </a:endParaRPr>
          </a:p>
          <a:p>
            <a:pPr indent="45720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w</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w</a:t>
            </a:r>
            <a:r>
              <a:rPr baseline="-25000" i="1" lang="en" sz="1600">
                <a:solidFill>
                  <a:schemeClr val="dk1"/>
                </a:solidFill>
                <a:latin typeface="Times New Roman"/>
                <a:ea typeface="Times New Roman"/>
                <a:cs typeface="Times New Roman"/>
                <a:sym typeface="Times New Roman"/>
              </a:rPr>
              <a:t> start</a:t>
            </a:r>
            <a:r>
              <a:rPr i="1" lang="en" sz="1600">
                <a:solidFill>
                  <a:schemeClr val="dk1"/>
                </a:solidFill>
                <a:latin typeface="Times New Roman"/>
                <a:ea typeface="Times New Roman"/>
                <a:cs typeface="Times New Roman"/>
                <a:sym typeface="Times New Roman"/>
              </a:rPr>
              <a:t> - (w</a:t>
            </a:r>
            <a:r>
              <a:rPr baseline="-25000" i="1" lang="en" sz="1600">
                <a:solidFill>
                  <a:schemeClr val="dk1"/>
                </a:solidFill>
                <a:latin typeface="Times New Roman"/>
                <a:ea typeface="Times New Roman"/>
                <a:cs typeface="Times New Roman"/>
                <a:sym typeface="Times New Roman"/>
              </a:rPr>
              <a:t> end</a:t>
            </a:r>
            <a:r>
              <a:rPr i="1" lang="en" sz="1600">
                <a:solidFill>
                  <a:schemeClr val="dk1"/>
                </a:solidFill>
                <a:latin typeface="Times New Roman"/>
                <a:ea typeface="Times New Roman"/>
                <a:cs typeface="Times New Roman"/>
                <a:sym typeface="Times New Roman"/>
              </a:rPr>
              <a:t> - w</a:t>
            </a:r>
            <a:r>
              <a:rPr baseline="-25000" i="1" lang="en" sz="1600">
                <a:solidFill>
                  <a:schemeClr val="dk1"/>
                </a:solidFill>
                <a:latin typeface="Times New Roman"/>
                <a:ea typeface="Times New Roman"/>
                <a:cs typeface="Times New Roman"/>
                <a:sym typeface="Times New Roman"/>
              </a:rPr>
              <a:t> start</a:t>
            </a:r>
            <a:r>
              <a:rPr i="1" lang="en" sz="1600">
                <a:solidFill>
                  <a:schemeClr val="dk1"/>
                </a:solidFill>
                <a:latin typeface="Times New Roman"/>
                <a:ea typeface="Times New Roman"/>
                <a:cs typeface="Times New Roman"/>
                <a:sym typeface="Times New Roman"/>
              </a:rPr>
              <a:t>) * (iter / max_iter)</a:t>
            </a:r>
            <a:endParaRPr i="1" sz="16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3"/>
          <p:cNvSpPr txBox="1"/>
          <p:nvPr>
            <p:ph idx="1" type="body"/>
          </p:nvPr>
        </p:nvSpPr>
        <p:spPr>
          <a:xfrm>
            <a:off x="311700" y="409725"/>
            <a:ext cx="8520600" cy="41592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0"/>
              </a:spcBef>
              <a:spcAft>
                <a:spcPts val="0"/>
              </a:spcAft>
              <a:buNone/>
            </a:pPr>
            <a:r>
              <a:rPr i="1" lang="en" sz="1600">
                <a:solidFill>
                  <a:schemeClr val="dk1"/>
                </a:solidFill>
                <a:latin typeface="Times New Roman"/>
                <a:ea typeface="Times New Roman"/>
                <a:cs typeface="Times New Roman"/>
                <a:sym typeface="Times New Roman"/>
              </a:rPr>
              <a:t>   </a:t>
            </a:r>
            <a:r>
              <a:rPr i="1" lang="en" sz="1600">
                <a:solidFill>
                  <a:schemeClr val="dk1"/>
                </a:solidFill>
                <a:latin typeface="Times New Roman"/>
                <a:ea typeface="Times New Roman"/>
                <a:cs typeface="Times New Roman"/>
                <a:sym typeface="Times New Roman"/>
              </a:rPr>
              <a:t>b</a:t>
            </a:r>
            <a:r>
              <a:rPr i="1" lang="en" sz="1600">
                <a:solidFill>
                  <a:schemeClr val="dk1"/>
                </a:solidFill>
                <a:latin typeface="Times New Roman"/>
                <a:ea typeface="Times New Roman"/>
                <a:cs typeface="Times New Roman"/>
                <a:sym typeface="Times New Roman"/>
              </a:rPr>
              <a:t>. 	Compute Cognitive coefficient</a:t>
            </a:r>
            <a:endParaRPr i="1"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			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w</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c1 * rand() * (pbest</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a:t>
            </a:r>
            <a:endParaRPr i="1" sz="16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i="1" lang="en" sz="1600">
                <a:solidFill>
                  <a:schemeClr val="dk1"/>
                </a:solidFill>
                <a:latin typeface="Times New Roman"/>
                <a:ea typeface="Times New Roman"/>
                <a:cs typeface="Times New Roman"/>
                <a:sym typeface="Times New Roman"/>
              </a:rPr>
              <a:t>   </a:t>
            </a:r>
            <a:r>
              <a:rPr i="1" lang="en" sz="1600">
                <a:solidFill>
                  <a:schemeClr val="dk1"/>
                </a:solidFill>
                <a:latin typeface="Times New Roman"/>
                <a:ea typeface="Times New Roman"/>
                <a:cs typeface="Times New Roman"/>
                <a:sym typeface="Times New Roman"/>
              </a:rPr>
              <a:t>c</a:t>
            </a:r>
            <a:r>
              <a:rPr i="1" lang="en" sz="1600">
                <a:solidFill>
                  <a:schemeClr val="dk1"/>
                </a:solidFill>
                <a:latin typeface="Times New Roman"/>
                <a:ea typeface="Times New Roman"/>
                <a:cs typeface="Times New Roman"/>
                <a:sym typeface="Times New Roman"/>
              </a:rPr>
              <a:t>.   Calculate social coefficient</a:t>
            </a:r>
            <a:endParaRPr i="1" sz="1600">
              <a:solidFill>
                <a:schemeClr val="dk1"/>
              </a:solidFill>
              <a:latin typeface="Times New Roman"/>
              <a:ea typeface="Times New Roman"/>
              <a:cs typeface="Times New Roman"/>
              <a:sym typeface="Times New Roman"/>
            </a:endParaRPr>
          </a:p>
          <a:p>
            <a:pPr indent="45720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w</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c2 * rand() * (gbest - 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a:t>
            </a:r>
            <a:endParaRPr i="1" sz="1600">
              <a:solidFill>
                <a:schemeClr val="dk1"/>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None/>
            </a:pPr>
            <a:r>
              <a:rPr i="1" lang="en" sz="1600">
                <a:solidFill>
                  <a:schemeClr val="dk1"/>
                </a:solidFill>
                <a:latin typeface="Times New Roman"/>
                <a:ea typeface="Times New Roman"/>
                <a:cs typeface="Times New Roman"/>
                <a:sym typeface="Times New Roman"/>
              </a:rPr>
              <a:t>    </a:t>
            </a:r>
            <a:r>
              <a:rPr i="1" lang="en" sz="1600">
                <a:solidFill>
                  <a:schemeClr val="dk1"/>
                </a:solidFill>
                <a:latin typeface="Times New Roman"/>
                <a:ea typeface="Times New Roman"/>
                <a:cs typeface="Times New Roman"/>
                <a:sym typeface="Times New Roman"/>
              </a:rPr>
              <a:t>d</a:t>
            </a:r>
            <a:r>
              <a:rPr i="1" lang="en" sz="1600">
                <a:solidFill>
                  <a:schemeClr val="dk1"/>
                </a:solidFill>
                <a:latin typeface="Times New Roman"/>
                <a:ea typeface="Times New Roman"/>
                <a:cs typeface="Times New Roman"/>
                <a:sym typeface="Times New Roman"/>
              </a:rPr>
              <a:t>.   Calculate Cognitive component and Social component</a:t>
            </a:r>
            <a:endParaRPr i="1" sz="1600">
              <a:solidFill>
                <a:schemeClr val="dk1"/>
              </a:solidFill>
              <a:latin typeface="Times New Roman"/>
              <a:ea typeface="Times New Roman"/>
              <a:cs typeface="Times New Roman"/>
              <a:sym typeface="Times New Roman"/>
            </a:endParaRPr>
          </a:p>
          <a:p>
            <a:pPr indent="0" lvl="0" marL="914400" rtl="0" algn="l">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Cognitive_component = cognitive_coeff * (part [‘personel_best_position’] - part [‘position’]</a:t>
            </a:r>
            <a:endParaRPr i="1" sz="1600">
              <a:solidFill>
                <a:schemeClr val="dk1"/>
              </a:solidFill>
              <a:latin typeface="Times New Roman"/>
              <a:ea typeface="Times New Roman"/>
              <a:cs typeface="Times New Roman"/>
              <a:sym typeface="Times New Roman"/>
            </a:endParaRPr>
          </a:p>
          <a:p>
            <a:pPr indent="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Social_component = social_coeff * (part [‘personel_best_position’] - part [‘position’]</a:t>
            </a:r>
            <a:endParaRPr i="1" sz="1600">
              <a:solidFill>
                <a:schemeClr val="dk1"/>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None/>
            </a:pPr>
            <a:r>
              <a:rPr i="1" lang="en" sz="1600">
                <a:solidFill>
                  <a:schemeClr val="dk1"/>
                </a:solidFill>
                <a:latin typeface="Times New Roman"/>
                <a:ea typeface="Times New Roman"/>
                <a:cs typeface="Times New Roman"/>
                <a:sym typeface="Times New Roman"/>
              </a:rPr>
              <a:t>    </a:t>
            </a:r>
            <a:r>
              <a:rPr i="1" lang="en" sz="1600">
                <a:solidFill>
                  <a:schemeClr val="dk1"/>
                </a:solidFill>
                <a:latin typeface="Times New Roman"/>
                <a:ea typeface="Times New Roman"/>
                <a:cs typeface="Times New Roman"/>
                <a:sym typeface="Times New Roman"/>
              </a:rPr>
              <a:t>e</a:t>
            </a:r>
            <a:r>
              <a:rPr i="1" lang="en" sz="1600">
                <a:solidFill>
                  <a:schemeClr val="dk1"/>
                </a:solidFill>
                <a:latin typeface="Times New Roman"/>
                <a:ea typeface="Times New Roman"/>
                <a:cs typeface="Times New Roman"/>
                <a:sym typeface="Times New Roman"/>
              </a:rPr>
              <a:t>.  	</a:t>
            </a:r>
            <a:r>
              <a:rPr i="1" lang="en" sz="1600">
                <a:solidFill>
                  <a:schemeClr val="dk1"/>
                </a:solidFill>
                <a:latin typeface="Times New Roman"/>
                <a:ea typeface="Times New Roman"/>
                <a:cs typeface="Times New Roman"/>
                <a:sym typeface="Times New Roman"/>
              </a:rPr>
              <a:t>Update </a:t>
            </a:r>
            <a:r>
              <a:rPr i="1" lang="en" sz="1600">
                <a:solidFill>
                  <a:schemeClr val="dk1"/>
                </a:solidFill>
                <a:latin typeface="Times New Roman"/>
                <a:ea typeface="Times New Roman"/>
                <a:cs typeface="Times New Roman"/>
                <a:sym typeface="Times New Roman"/>
              </a:rPr>
              <a:t>the velocity and position of each particle</a:t>
            </a:r>
            <a:endParaRPr i="1" sz="1600">
              <a:solidFill>
                <a:schemeClr val="dk1"/>
              </a:solidFill>
              <a:latin typeface="Times New Roman"/>
              <a:ea typeface="Times New Roman"/>
              <a:cs typeface="Times New Roman"/>
              <a:sym typeface="Times New Roman"/>
            </a:endParaRPr>
          </a:p>
          <a:p>
            <a:pPr indent="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Part[‘velocity’] = Part[‘velocity’] * inertia_weight +  Cognitive_component + Social_component</a:t>
            </a:r>
            <a:endParaRPr i="1" sz="16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4"/>
          <p:cNvSpPr txBox="1"/>
          <p:nvPr>
            <p:ph idx="1" type="body"/>
          </p:nvPr>
        </p:nvSpPr>
        <p:spPr>
          <a:xfrm>
            <a:off x="311700" y="573200"/>
            <a:ext cx="8520600" cy="3995700"/>
          </a:xfrm>
          <a:prstGeom prst="rect">
            <a:avLst/>
          </a:prstGeom>
        </p:spPr>
        <p:txBody>
          <a:bodyPr anchorCtr="0" anchor="t" bIns="91425" lIns="91425" spcFirstLastPara="1" rIns="91425" wrap="square" tIns="91425">
            <a:normAutofit/>
          </a:bodyPr>
          <a:lstStyle/>
          <a:p>
            <a:pPr indent="457200" lvl="0" marL="457200" rtl="0" algn="just">
              <a:lnSpc>
                <a:spcPct val="150000"/>
              </a:lnSpc>
              <a:spcBef>
                <a:spcPts val="0"/>
              </a:spcBef>
              <a:spcAft>
                <a:spcPts val="0"/>
              </a:spcAft>
              <a:buNone/>
            </a:pPr>
            <a:r>
              <a:rPr i="1" lang="en" sz="1700">
                <a:solidFill>
                  <a:schemeClr val="dk1"/>
                </a:solidFill>
                <a:latin typeface="Times New Roman"/>
                <a:ea typeface="Times New Roman"/>
                <a:cs typeface="Times New Roman"/>
                <a:sym typeface="Times New Roman"/>
              </a:rPr>
              <a:t>f</a:t>
            </a:r>
            <a:r>
              <a:rPr i="1" lang="en" sz="1700">
                <a:solidFill>
                  <a:schemeClr val="dk1"/>
                </a:solidFill>
                <a:latin typeface="Times New Roman"/>
                <a:ea typeface="Times New Roman"/>
                <a:cs typeface="Times New Roman"/>
                <a:sym typeface="Times New Roman"/>
              </a:rPr>
              <a:t>.  Update position of the particle by adding its velocity to its current position.</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i="1" lang="en" sz="1700">
                <a:solidFill>
                  <a:schemeClr val="dk1"/>
                </a:solidFill>
                <a:latin typeface="Times New Roman"/>
                <a:ea typeface="Times New Roman"/>
                <a:cs typeface="Times New Roman"/>
                <a:sym typeface="Times New Roman"/>
              </a:rPr>
              <a:t>     7.  Repeat 3 to 6 until maximum iterations are done.</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i="1" lang="en" sz="1700">
                <a:solidFill>
                  <a:schemeClr val="dk1"/>
                </a:solidFill>
                <a:latin typeface="Times New Roman"/>
                <a:ea typeface="Times New Roman"/>
                <a:cs typeface="Times New Roman"/>
                <a:sym typeface="Times New Roman"/>
              </a:rPr>
              <a:t>    8. Select the hyper parameters with the best fitness as the optimal hyper parameter subset.</a:t>
            </a:r>
            <a:endParaRPr i="1" sz="17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5"/>
          <p:cNvSpPr txBox="1"/>
          <p:nvPr>
            <p:ph type="title"/>
          </p:nvPr>
        </p:nvSpPr>
        <p:spPr>
          <a:xfrm>
            <a:off x="311700" y="478200"/>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1800">
                <a:latin typeface="Times New Roman"/>
                <a:ea typeface="Times New Roman"/>
                <a:cs typeface="Times New Roman"/>
                <a:sym typeface="Times New Roman"/>
              </a:rPr>
              <a:t>RESPONSE PHASE</a:t>
            </a:r>
            <a:endParaRPr b="1" sz="1800">
              <a:latin typeface="Times New Roman"/>
              <a:ea typeface="Times New Roman"/>
              <a:cs typeface="Times New Roman"/>
              <a:sym typeface="Times New Roman"/>
            </a:endParaRPr>
          </a:p>
          <a:p>
            <a:pPr indent="0" lvl="0" marL="0" rtl="0" algn="ctr">
              <a:spcBef>
                <a:spcPts val="0"/>
              </a:spcBef>
              <a:spcAft>
                <a:spcPts val="0"/>
              </a:spcAft>
              <a:buNone/>
            </a:pPr>
            <a:r>
              <a:t/>
            </a:r>
            <a:endParaRPr sz="1800">
              <a:latin typeface="Times New Roman"/>
              <a:ea typeface="Times New Roman"/>
              <a:cs typeface="Times New Roman"/>
              <a:sym typeface="Times New Roman"/>
            </a:endParaRPr>
          </a:p>
        </p:txBody>
      </p:sp>
      <p:sp>
        <p:nvSpPr>
          <p:cNvPr id="243" name="Google Shape;243;p45"/>
          <p:cNvSpPr txBox="1"/>
          <p:nvPr>
            <p:ph idx="1" type="body"/>
          </p:nvPr>
        </p:nvSpPr>
        <p:spPr>
          <a:xfrm>
            <a:off x="311700" y="1050900"/>
            <a:ext cx="8520600" cy="3518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This function is in charge of reacting to the final decision of </a:t>
            </a:r>
            <a:r>
              <a:rPr b="1" lang="en" sz="1600">
                <a:solidFill>
                  <a:schemeClr val="dk1"/>
                </a:solidFill>
                <a:latin typeface="Times New Roman"/>
                <a:ea typeface="Times New Roman"/>
                <a:cs typeface="Times New Roman"/>
                <a:sym typeface="Times New Roman"/>
              </a:rPr>
              <a:t>"Normal" or "Attack".</a:t>
            </a:r>
            <a:r>
              <a:rPr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In the instance of "Normal," the response module instructs the prediction module to go to the next data record in the unseen database in order to forecast its label.</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 If, on the other hand, the final choice obtained is "Attack," the response module issues an alert that the cloud network is being subjected to potentially harmful activities.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Input:</a:t>
            </a:r>
            <a:r>
              <a:rPr lang="en" sz="1600">
                <a:solidFill>
                  <a:schemeClr val="dk1"/>
                </a:solidFill>
                <a:latin typeface="Times New Roman"/>
                <a:ea typeface="Times New Roman"/>
                <a:cs typeface="Times New Roman"/>
                <a:sym typeface="Times New Roman"/>
              </a:rPr>
              <a:t> Unlabeled data</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Output: </a:t>
            </a:r>
            <a:r>
              <a:rPr lang="en" sz="1600">
                <a:solidFill>
                  <a:schemeClr val="dk1"/>
                </a:solidFill>
                <a:latin typeface="Times New Roman"/>
                <a:ea typeface="Times New Roman"/>
                <a:cs typeface="Times New Roman"/>
                <a:sym typeface="Times New Roman"/>
              </a:rPr>
              <a:t>Type of Traffic</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6"/>
          <p:cNvPicPr preferRelativeResize="0"/>
          <p:nvPr/>
        </p:nvPicPr>
        <p:blipFill>
          <a:blip r:embed="rId3">
            <a:alphaModFix/>
          </a:blip>
          <a:stretch>
            <a:fillRect/>
          </a:stretch>
        </p:blipFill>
        <p:spPr>
          <a:xfrm>
            <a:off x="2214913" y="377375"/>
            <a:ext cx="6091574" cy="4123850"/>
          </a:xfrm>
          <a:prstGeom prst="rect">
            <a:avLst/>
          </a:prstGeom>
          <a:noFill/>
          <a:ln>
            <a:noFill/>
          </a:ln>
        </p:spPr>
      </p:pic>
      <p:sp>
        <p:nvSpPr>
          <p:cNvPr id="249" name="Google Shape;249;p46"/>
          <p:cNvSpPr txBox="1"/>
          <p:nvPr>
            <p:ph idx="1" type="body"/>
          </p:nvPr>
        </p:nvSpPr>
        <p:spPr>
          <a:xfrm>
            <a:off x="4262275" y="4501225"/>
            <a:ext cx="29832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5.5 RESPONSE PHASE</a:t>
            </a:r>
            <a:endParaRPr b="1">
              <a:latin typeface="Times New Roman"/>
              <a:ea typeface="Times New Roman"/>
              <a:cs typeface="Times New Roman"/>
              <a:sym typeface="Times New Roman"/>
            </a:endParaRPr>
          </a:p>
        </p:txBody>
      </p:sp>
      <p:sp>
        <p:nvSpPr>
          <p:cNvPr id="250" name="Google Shape;250;p46"/>
          <p:cNvSpPr txBox="1"/>
          <p:nvPr/>
        </p:nvSpPr>
        <p:spPr>
          <a:xfrm>
            <a:off x="666325" y="745525"/>
            <a:ext cx="1548600" cy="3755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In Fig 5.5, the response module receives both the final model and the tested data record, and then labels the tested data record with the final model.</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7"/>
          <p:cNvSpPr txBox="1"/>
          <p:nvPr>
            <p:ph type="title"/>
          </p:nvPr>
        </p:nvSpPr>
        <p:spPr>
          <a:xfrm>
            <a:off x="311700" y="146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a:latin typeface="Times New Roman"/>
                <a:ea typeface="Times New Roman"/>
                <a:cs typeface="Times New Roman"/>
                <a:sym typeface="Times New Roman"/>
              </a:rPr>
              <a:t>IMPLEMENTATION DETAILS 100%</a:t>
            </a:r>
            <a:endParaRPr b="1">
              <a:latin typeface="Times New Roman"/>
              <a:ea typeface="Times New Roman"/>
              <a:cs typeface="Times New Roman"/>
              <a:sym typeface="Times New Roman"/>
            </a:endParaRPr>
          </a:p>
        </p:txBody>
      </p:sp>
      <p:sp>
        <p:nvSpPr>
          <p:cNvPr id="256" name="Google Shape;256;p47"/>
          <p:cNvSpPr txBox="1"/>
          <p:nvPr/>
        </p:nvSpPr>
        <p:spPr>
          <a:xfrm>
            <a:off x="84700" y="854525"/>
            <a:ext cx="53856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Attack Data Collection:</a:t>
            </a:r>
            <a:endParaRPr b="1" sz="1600">
              <a:solidFill>
                <a:schemeClr val="dk1"/>
              </a:solidFill>
              <a:latin typeface="Times New Roman"/>
              <a:ea typeface="Times New Roman"/>
              <a:cs typeface="Times New Roman"/>
              <a:sym typeface="Times New Roman"/>
            </a:endParaRPr>
          </a:p>
        </p:txBody>
      </p:sp>
      <p:pic>
        <p:nvPicPr>
          <p:cNvPr id="257" name="Google Shape;257;p47"/>
          <p:cNvPicPr preferRelativeResize="0"/>
          <p:nvPr/>
        </p:nvPicPr>
        <p:blipFill>
          <a:blip r:embed="rId3">
            <a:alphaModFix/>
          </a:blip>
          <a:stretch>
            <a:fillRect/>
          </a:stretch>
        </p:blipFill>
        <p:spPr>
          <a:xfrm>
            <a:off x="1181700" y="1465325"/>
            <a:ext cx="3790950" cy="933450"/>
          </a:xfrm>
          <a:prstGeom prst="rect">
            <a:avLst/>
          </a:prstGeom>
          <a:noFill/>
          <a:ln>
            <a:noFill/>
          </a:ln>
        </p:spPr>
      </p:pic>
      <p:sp>
        <p:nvSpPr>
          <p:cNvPr id="258" name="Google Shape;258;p47"/>
          <p:cNvSpPr txBox="1"/>
          <p:nvPr/>
        </p:nvSpPr>
        <p:spPr>
          <a:xfrm>
            <a:off x="5256350" y="1465325"/>
            <a:ext cx="3329700" cy="1116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6.1 shows the 2 VMs namely Kali Linux (an attacker machine) and Metasploitable 2 (a vulnerable linux machine for security and penetration testing purposes) </a:t>
            </a:r>
            <a:endParaRPr/>
          </a:p>
        </p:txBody>
      </p:sp>
      <p:pic>
        <p:nvPicPr>
          <p:cNvPr descr="C:\Users\user\Pictures\Screenshots\Screenshot (28).png" id="259" name="Google Shape;259;p47"/>
          <p:cNvPicPr preferRelativeResize="0"/>
          <p:nvPr/>
        </p:nvPicPr>
        <p:blipFill rotWithShape="1">
          <a:blip r:embed="rId4">
            <a:alphaModFix/>
          </a:blip>
          <a:srcRect b="42013" l="32236" r="32182" t="20841"/>
          <a:stretch/>
        </p:blipFill>
        <p:spPr>
          <a:xfrm>
            <a:off x="1181700" y="2802800"/>
            <a:ext cx="3667125" cy="2152650"/>
          </a:xfrm>
          <a:prstGeom prst="rect">
            <a:avLst/>
          </a:prstGeom>
          <a:noFill/>
          <a:ln>
            <a:noFill/>
          </a:ln>
        </p:spPr>
      </p:pic>
      <p:sp>
        <p:nvSpPr>
          <p:cNvPr id="260" name="Google Shape;260;p47"/>
          <p:cNvSpPr txBox="1"/>
          <p:nvPr/>
        </p:nvSpPr>
        <p:spPr>
          <a:xfrm>
            <a:off x="5470400" y="3689525"/>
            <a:ext cx="3000000" cy="608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6.2(a) shows the network adapter 1 configuration Kali Linux</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C:\Users\user\Pictures\Screenshots\Screenshot (29).png" id="265" name="Google Shape;265;p48"/>
          <p:cNvPicPr preferRelativeResize="0"/>
          <p:nvPr/>
        </p:nvPicPr>
        <p:blipFill rotWithShape="1">
          <a:blip r:embed="rId3">
            <a:alphaModFix/>
          </a:blip>
          <a:srcRect b="50007" l="32150" r="32031" t="20837"/>
          <a:stretch/>
        </p:blipFill>
        <p:spPr>
          <a:xfrm>
            <a:off x="976150" y="384700"/>
            <a:ext cx="4202750" cy="2119575"/>
          </a:xfrm>
          <a:prstGeom prst="rect">
            <a:avLst/>
          </a:prstGeom>
          <a:noFill/>
          <a:ln>
            <a:noFill/>
          </a:ln>
        </p:spPr>
      </p:pic>
      <p:pic>
        <p:nvPicPr>
          <p:cNvPr descr="C:\Users\user\Pictures\Screenshots\Screenshot (30).png" id="266" name="Google Shape;266;p48"/>
          <p:cNvPicPr preferRelativeResize="0"/>
          <p:nvPr/>
        </p:nvPicPr>
        <p:blipFill rotWithShape="1">
          <a:blip r:embed="rId4">
            <a:alphaModFix/>
          </a:blip>
          <a:srcRect b="34877" l="33246" r="33400" t="31427"/>
          <a:stretch/>
        </p:blipFill>
        <p:spPr>
          <a:xfrm>
            <a:off x="976150" y="2780800"/>
            <a:ext cx="4202750" cy="2362700"/>
          </a:xfrm>
          <a:prstGeom prst="rect">
            <a:avLst/>
          </a:prstGeom>
          <a:noFill/>
          <a:ln>
            <a:noFill/>
          </a:ln>
        </p:spPr>
      </p:pic>
      <p:sp>
        <p:nvSpPr>
          <p:cNvPr id="267" name="Google Shape;267;p48"/>
          <p:cNvSpPr txBox="1"/>
          <p:nvPr/>
        </p:nvSpPr>
        <p:spPr>
          <a:xfrm>
            <a:off x="5547850" y="1022075"/>
            <a:ext cx="3000000" cy="608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6.2(b) shows the network adapter 1 configuration Kali Linux</a:t>
            </a:r>
            <a:endParaRPr/>
          </a:p>
        </p:txBody>
      </p:sp>
      <p:sp>
        <p:nvSpPr>
          <p:cNvPr id="268" name="Google Shape;268;p48"/>
          <p:cNvSpPr txBox="1"/>
          <p:nvPr/>
        </p:nvSpPr>
        <p:spPr>
          <a:xfrm>
            <a:off x="5667075" y="3565425"/>
            <a:ext cx="3000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Fig 6.3</a:t>
            </a:r>
            <a:r>
              <a:rPr b="1" lang="en" sz="1100">
                <a:solidFill>
                  <a:schemeClr val="dk1"/>
                </a:solidFill>
                <a:latin typeface="Times New Roman"/>
                <a:ea typeface="Times New Roman"/>
                <a:cs typeface="Times New Roman"/>
                <a:sym typeface="Times New Roman"/>
              </a:rPr>
              <a:t> shows the network interface file code for sending and receiving packets in Kali Linux</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descr="C:\Users\user\Pictures\Screenshots\Screenshot (31).png" id="273" name="Google Shape;273;p49"/>
          <p:cNvPicPr preferRelativeResize="0"/>
          <p:nvPr/>
        </p:nvPicPr>
        <p:blipFill rotWithShape="1">
          <a:blip r:embed="rId3">
            <a:alphaModFix/>
          </a:blip>
          <a:srcRect b="47731" l="0" r="66289" t="11722"/>
          <a:stretch/>
        </p:blipFill>
        <p:spPr>
          <a:xfrm>
            <a:off x="1351675" y="291975"/>
            <a:ext cx="6260700" cy="3926775"/>
          </a:xfrm>
          <a:prstGeom prst="rect">
            <a:avLst/>
          </a:prstGeom>
          <a:noFill/>
          <a:ln>
            <a:noFill/>
          </a:ln>
        </p:spPr>
      </p:pic>
      <p:sp>
        <p:nvSpPr>
          <p:cNvPr id="274" name="Google Shape;274;p49"/>
          <p:cNvSpPr txBox="1"/>
          <p:nvPr/>
        </p:nvSpPr>
        <p:spPr>
          <a:xfrm>
            <a:off x="2701175" y="4366725"/>
            <a:ext cx="38049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Fig 6.4  shows the network interface configuration in metasploitable-2 server</a:t>
            </a:r>
            <a:endParaRPr b="1" sz="12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descr="C:\Users\user\Pictures\Screenshots\Screenshot (32).png" id="279" name="Google Shape;279;p50"/>
          <p:cNvPicPr preferRelativeResize="0"/>
          <p:nvPr/>
        </p:nvPicPr>
        <p:blipFill rotWithShape="1">
          <a:blip r:embed="rId3">
            <a:alphaModFix/>
          </a:blip>
          <a:srcRect b="37641" l="31226" r="32506" t="32071"/>
          <a:stretch/>
        </p:blipFill>
        <p:spPr>
          <a:xfrm>
            <a:off x="152400" y="152400"/>
            <a:ext cx="5251650" cy="2020025"/>
          </a:xfrm>
          <a:prstGeom prst="rect">
            <a:avLst/>
          </a:prstGeom>
          <a:noFill/>
          <a:ln>
            <a:noFill/>
          </a:ln>
        </p:spPr>
      </p:pic>
      <p:pic>
        <p:nvPicPr>
          <p:cNvPr descr="C:\Users\user\Pictures\Screenshots\Screenshot (33).png" id="280" name="Google Shape;280;p50"/>
          <p:cNvPicPr preferRelativeResize="0"/>
          <p:nvPr/>
        </p:nvPicPr>
        <p:blipFill rotWithShape="1">
          <a:blip r:embed="rId4">
            <a:alphaModFix/>
          </a:blip>
          <a:srcRect b="32757" l="31138" r="31300" t="30930"/>
          <a:stretch/>
        </p:blipFill>
        <p:spPr>
          <a:xfrm>
            <a:off x="152400" y="2670200"/>
            <a:ext cx="5303025" cy="2473300"/>
          </a:xfrm>
          <a:prstGeom prst="rect">
            <a:avLst/>
          </a:prstGeom>
          <a:noFill/>
          <a:ln>
            <a:noFill/>
          </a:ln>
        </p:spPr>
      </p:pic>
      <p:sp>
        <p:nvSpPr>
          <p:cNvPr id="281" name="Google Shape;281;p50"/>
          <p:cNvSpPr txBox="1"/>
          <p:nvPr/>
        </p:nvSpPr>
        <p:spPr>
          <a:xfrm>
            <a:off x="5669500" y="868925"/>
            <a:ext cx="3000000" cy="861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6.5 </a:t>
            </a:r>
            <a:r>
              <a:rPr b="1" lang="en" sz="1100">
                <a:solidFill>
                  <a:schemeClr val="dk1"/>
                </a:solidFill>
                <a:latin typeface="Times New Roman"/>
                <a:ea typeface="Times New Roman"/>
                <a:cs typeface="Times New Roman"/>
                <a:sym typeface="Times New Roman"/>
              </a:rPr>
              <a:t>Shows the network interface file code for sending and receiving packets in metasploitable </a:t>
            </a:r>
            <a:endParaRPr/>
          </a:p>
        </p:txBody>
      </p:sp>
      <p:sp>
        <p:nvSpPr>
          <p:cNvPr id="282" name="Google Shape;282;p50"/>
          <p:cNvSpPr txBox="1"/>
          <p:nvPr/>
        </p:nvSpPr>
        <p:spPr>
          <a:xfrm>
            <a:off x="5569950" y="342162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Fig 6.6 </a:t>
            </a:r>
            <a:r>
              <a:rPr b="1" lang="en" sz="1100">
                <a:solidFill>
                  <a:schemeClr val="dk1"/>
                </a:solidFill>
                <a:latin typeface="Times New Roman"/>
                <a:ea typeface="Times New Roman"/>
                <a:cs typeface="Times New Roman"/>
                <a:sym typeface="Times New Roman"/>
              </a:rPr>
              <a:t>Shows the network interface configuration in metasploitable-2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C:\Users\user\Pictures\Screenshots\Screenshot (34).png" id="287" name="Google Shape;287;p51"/>
          <p:cNvPicPr preferRelativeResize="0"/>
          <p:nvPr/>
        </p:nvPicPr>
        <p:blipFill rotWithShape="1">
          <a:blip r:embed="rId3">
            <a:alphaModFix/>
          </a:blip>
          <a:srcRect b="47739" l="0" r="66107" t="12211"/>
          <a:stretch/>
        </p:blipFill>
        <p:spPr>
          <a:xfrm>
            <a:off x="152400" y="152400"/>
            <a:ext cx="5579550" cy="2473550"/>
          </a:xfrm>
          <a:prstGeom prst="rect">
            <a:avLst/>
          </a:prstGeom>
          <a:noFill/>
          <a:ln>
            <a:noFill/>
          </a:ln>
        </p:spPr>
      </p:pic>
      <p:pic>
        <p:nvPicPr>
          <p:cNvPr descr="C:\Users\user\Pictures\Screenshots\Screenshot (34).png" id="288" name="Google Shape;288;p51"/>
          <p:cNvPicPr preferRelativeResize="0"/>
          <p:nvPr/>
        </p:nvPicPr>
        <p:blipFill rotWithShape="1">
          <a:blip r:embed="rId3">
            <a:alphaModFix/>
          </a:blip>
          <a:srcRect b="21855" l="0" r="65738" t="53234"/>
          <a:stretch/>
        </p:blipFill>
        <p:spPr>
          <a:xfrm>
            <a:off x="101775" y="3002025"/>
            <a:ext cx="5630175" cy="2141475"/>
          </a:xfrm>
          <a:prstGeom prst="rect">
            <a:avLst/>
          </a:prstGeom>
          <a:noFill/>
          <a:ln>
            <a:noFill/>
          </a:ln>
        </p:spPr>
      </p:pic>
      <p:sp>
        <p:nvSpPr>
          <p:cNvPr id="289" name="Google Shape;289;p51"/>
          <p:cNvSpPr txBox="1"/>
          <p:nvPr/>
        </p:nvSpPr>
        <p:spPr>
          <a:xfrm>
            <a:off x="5923950" y="1001650"/>
            <a:ext cx="3000000" cy="608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6.7  shows the network interface configuration in Kali Linux VM</a:t>
            </a:r>
            <a:endParaRPr/>
          </a:p>
        </p:txBody>
      </p:sp>
      <p:sp>
        <p:nvSpPr>
          <p:cNvPr id="290" name="Google Shape;290;p51"/>
          <p:cNvSpPr txBox="1"/>
          <p:nvPr/>
        </p:nvSpPr>
        <p:spPr>
          <a:xfrm>
            <a:off x="5923950" y="3768713"/>
            <a:ext cx="3000000" cy="608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6.8 shows the ping from Kali Linux VM to Metasploitable-2 VM</a:t>
            </a:r>
            <a:endParaRPr b="1" sz="11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36550" lvl="0" marL="457200" rtl="0" algn="just">
              <a:lnSpc>
                <a:spcPct val="17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 Cloud-based IDS using ensemble algorithms can easily scale to </a:t>
            </a:r>
            <a:r>
              <a:rPr b="1" lang="en" sz="1700">
                <a:solidFill>
                  <a:schemeClr val="dk1"/>
                </a:solidFill>
                <a:latin typeface="Times New Roman"/>
                <a:ea typeface="Times New Roman"/>
                <a:cs typeface="Times New Roman"/>
                <a:sym typeface="Times New Roman"/>
              </a:rPr>
              <a:t>handle large volumes of data </a:t>
            </a:r>
            <a:r>
              <a:rPr lang="en" sz="1700">
                <a:solidFill>
                  <a:schemeClr val="dk1"/>
                </a:solidFill>
                <a:latin typeface="Times New Roman"/>
                <a:ea typeface="Times New Roman"/>
                <a:cs typeface="Times New Roman"/>
                <a:sym typeface="Times New Roman"/>
              </a:rPr>
              <a:t>and multiple locations, providing a comprehensive view of the network.</a:t>
            </a:r>
            <a:endParaRPr sz="1700">
              <a:solidFill>
                <a:schemeClr val="dk1"/>
              </a:solidFill>
              <a:latin typeface="Times New Roman"/>
              <a:ea typeface="Times New Roman"/>
              <a:cs typeface="Times New Roman"/>
              <a:sym typeface="Times New Roman"/>
            </a:endParaRPr>
          </a:p>
          <a:p>
            <a:pPr indent="-336550" lvl="0" marL="457200" rtl="0" algn="just">
              <a:lnSpc>
                <a:spcPct val="17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 By detecting and preventing cybersecurity threats, the IDS helps to minimize the risk of data breaches, financial loss, and reputational damage to the organization.</a:t>
            </a:r>
            <a:endParaRPr sz="1700">
              <a:solidFill>
                <a:schemeClr val="dk1"/>
              </a:solidFill>
              <a:latin typeface="Times New Roman"/>
              <a:ea typeface="Times New Roman"/>
              <a:cs typeface="Times New Roman"/>
              <a:sym typeface="Times New Roman"/>
            </a:endParaRPr>
          </a:p>
          <a:p>
            <a:pPr indent="-336550" lvl="0" marL="457200" rtl="0" algn="just">
              <a:lnSpc>
                <a:spcPct val="17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Overall, the objective of an IDS using ensemble algorithms in a cloud environment is to provide a proactive approach to cybersecurity, identifying and preventing threats before they cause significant harm to the system or network.</a:t>
            </a:r>
            <a:endParaRPr sz="1700">
              <a:solidFill>
                <a:schemeClr val="dk1"/>
              </a:solidFill>
              <a:latin typeface="Times New Roman"/>
              <a:ea typeface="Times New Roman"/>
              <a:cs typeface="Times New Roman"/>
              <a:sym typeface="Times New Roman"/>
            </a:endParaRPr>
          </a:p>
          <a:p>
            <a:pPr indent="0" lvl="0" marL="0" rtl="0" algn="just">
              <a:spcBef>
                <a:spcPts val="1500"/>
              </a:spcBef>
              <a:spcAft>
                <a:spcPts val="1200"/>
              </a:spcAft>
              <a:buNone/>
            </a:pPr>
            <a:r>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descr="C:\Users\user\Pictures\Screenshots\Screenshot (22).png" id="295" name="Google Shape;295;p52"/>
          <p:cNvPicPr preferRelativeResize="0"/>
          <p:nvPr/>
        </p:nvPicPr>
        <p:blipFill rotWithShape="1">
          <a:blip r:embed="rId3">
            <a:alphaModFix/>
          </a:blip>
          <a:srcRect b="12307" l="0" r="58928" t="30789"/>
          <a:stretch/>
        </p:blipFill>
        <p:spPr>
          <a:xfrm>
            <a:off x="1858350" y="274075"/>
            <a:ext cx="5427300" cy="4232300"/>
          </a:xfrm>
          <a:prstGeom prst="rect">
            <a:avLst/>
          </a:prstGeom>
          <a:noFill/>
          <a:ln>
            <a:noFill/>
          </a:ln>
        </p:spPr>
      </p:pic>
      <p:sp>
        <p:nvSpPr>
          <p:cNvPr id="296" name="Google Shape;296;p52"/>
          <p:cNvSpPr txBox="1"/>
          <p:nvPr/>
        </p:nvSpPr>
        <p:spPr>
          <a:xfrm>
            <a:off x="2696500" y="4676475"/>
            <a:ext cx="3997800" cy="354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6.9 shows the nmap scanned report of the kali linux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C:\Users\user\Pictures\Screenshots\Screenshot (23).png" id="301" name="Google Shape;301;p53"/>
          <p:cNvPicPr preferRelativeResize="0"/>
          <p:nvPr/>
        </p:nvPicPr>
        <p:blipFill rotWithShape="1">
          <a:blip r:embed="rId3">
            <a:alphaModFix/>
          </a:blip>
          <a:srcRect b="24405" l="0" r="46672" t="12709"/>
          <a:stretch/>
        </p:blipFill>
        <p:spPr>
          <a:xfrm>
            <a:off x="1351700" y="119225"/>
            <a:ext cx="5973075" cy="3038475"/>
          </a:xfrm>
          <a:prstGeom prst="rect">
            <a:avLst/>
          </a:prstGeom>
          <a:noFill/>
          <a:ln>
            <a:noFill/>
          </a:ln>
        </p:spPr>
      </p:pic>
      <p:pic>
        <p:nvPicPr>
          <p:cNvPr descr="C:\Users\user\Pictures\Screenshots\Screenshot (24).png" id="302" name="Google Shape;302;p53"/>
          <p:cNvPicPr preferRelativeResize="0"/>
          <p:nvPr/>
        </p:nvPicPr>
        <p:blipFill rotWithShape="1">
          <a:blip r:embed="rId4">
            <a:alphaModFix/>
          </a:blip>
          <a:srcRect b="10610" l="0" r="45438" t="55347"/>
          <a:stretch/>
        </p:blipFill>
        <p:spPr>
          <a:xfrm>
            <a:off x="1351700" y="3343275"/>
            <a:ext cx="5973075" cy="1738275"/>
          </a:xfrm>
          <a:prstGeom prst="rect">
            <a:avLst/>
          </a:prstGeom>
          <a:noFill/>
          <a:ln>
            <a:noFill/>
          </a:ln>
        </p:spPr>
      </p:pic>
      <p:sp>
        <p:nvSpPr>
          <p:cNvPr id="303" name="Google Shape;303;p53"/>
          <p:cNvSpPr txBox="1"/>
          <p:nvPr/>
        </p:nvSpPr>
        <p:spPr>
          <a:xfrm>
            <a:off x="6666925" y="191362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6.10</a:t>
            </a:r>
            <a:endParaRPr b="1" sz="1600">
              <a:solidFill>
                <a:schemeClr val="dk1"/>
              </a:solidFill>
              <a:latin typeface="Times New Roman"/>
              <a:ea typeface="Times New Roman"/>
              <a:cs typeface="Times New Roman"/>
              <a:sym typeface="Times New Roman"/>
            </a:endParaRPr>
          </a:p>
        </p:txBody>
      </p:sp>
      <p:sp>
        <p:nvSpPr>
          <p:cNvPr id="304" name="Google Shape;304;p53"/>
          <p:cNvSpPr txBox="1"/>
          <p:nvPr/>
        </p:nvSpPr>
        <p:spPr>
          <a:xfrm>
            <a:off x="6666925" y="4322500"/>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6.11</a:t>
            </a:r>
            <a:endParaRPr b="1" sz="16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C:\Users\user\Pictures\Screenshots\Screenshot (25).png" id="309" name="Google Shape;309;p54"/>
          <p:cNvPicPr preferRelativeResize="0"/>
          <p:nvPr/>
        </p:nvPicPr>
        <p:blipFill rotWithShape="1">
          <a:blip r:embed="rId3">
            <a:alphaModFix/>
          </a:blip>
          <a:srcRect b="10539" l="0" r="48076" t="52233"/>
          <a:stretch/>
        </p:blipFill>
        <p:spPr>
          <a:xfrm>
            <a:off x="152400" y="152400"/>
            <a:ext cx="5800776" cy="2057400"/>
          </a:xfrm>
          <a:prstGeom prst="rect">
            <a:avLst/>
          </a:prstGeom>
          <a:noFill/>
          <a:ln>
            <a:noFill/>
          </a:ln>
        </p:spPr>
      </p:pic>
      <p:pic>
        <p:nvPicPr>
          <p:cNvPr descr="C:\Users\user\Pictures\Screenshots\Screenshot (26).png" id="310" name="Google Shape;310;p54"/>
          <p:cNvPicPr preferRelativeResize="0"/>
          <p:nvPr/>
        </p:nvPicPr>
        <p:blipFill rotWithShape="1">
          <a:blip r:embed="rId4">
            <a:alphaModFix/>
          </a:blip>
          <a:srcRect b="7463" l="0" r="47520" t="68984"/>
          <a:stretch/>
        </p:blipFill>
        <p:spPr>
          <a:xfrm>
            <a:off x="152400" y="2362200"/>
            <a:ext cx="5800775" cy="1295400"/>
          </a:xfrm>
          <a:prstGeom prst="rect">
            <a:avLst/>
          </a:prstGeom>
          <a:noFill/>
          <a:ln>
            <a:noFill/>
          </a:ln>
        </p:spPr>
      </p:pic>
      <p:pic>
        <p:nvPicPr>
          <p:cNvPr descr="C:\Users\user\Pictures\Screenshots\Screenshot (27).png" id="311" name="Google Shape;311;p54"/>
          <p:cNvPicPr preferRelativeResize="0"/>
          <p:nvPr/>
        </p:nvPicPr>
        <p:blipFill rotWithShape="1">
          <a:blip r:embed="rId5">
            <a:alphaModFix/>
          </a:blip>
          <a:srcRect b="72346" l="0" r="60000" t="12458"/>
          <a:stretch/>
        </p:blipFill>
        <p:spPr>
          <a:xfrm>
            <a:off x="152400" y="3810000"/>
            <a:ext cx="5800775" cy="1162050"/>
          </a:xfrm>
          <a:prstGeom prst="rect">
            <a:avLst/>
          </a:prstGeom>
          <a:noFill/>
          <a:ln>
            <a:noFill/>
          </a:ln>
        </p:spPr>
      </p:pic>
      <p:sp>
        <p:nvSpPr>
          <p:cNvPr id="312" name="Google Shape;312;p54"/>
          <p:cNvSpPr txBox="1"/>
          <p:nvPr/>
        </p:nvSpPr>
        <p:spPr>
          <a:xfrm>
            <a:off x="6032100" y="877050"/>
            <a:ext cx="3000000" cy="608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6.12 shows the options of IP addresses to attack</a:t>
            </a:r>
            <a:endParaRPr/>
          </a:p>
        </p:txBody>
      </p:sp>
      <p:sp>
        <p:nvSpPr>
          <p:cNvPr id="313" name="Google Shape;313;p54"/>
          <p:cNvSpPr txBox="1"/>
          <p:nvPr/>
        </p:nvSpPr>
        <p:spPr>
          <a:xfrm>
            <a:off x="6032100" y="2512125"/>
            <a:ext cx="3000000" cy="861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6.13 shows the exploitation of U2R attack as kali Linux user can use the Shell of Metasploitable</a:t>
            </a:r>
            <a:endParaRPr/>
          </a:p>
        </p:txBody>
      </p:sp>
      <p:sp>
        <p:nvSpPr>
          <p:cNvPr id="314" name="Google Shape;314;p54"/>
          <p:cNvSpPr txBox="1"/>
          <p:nvPr/>
        </p:nvSpPr>
        <p:spPr>
          <a:xfrm>
            <a:off x="6032100" y="4086975"/>
            <a:ext cx="3000000" cy="608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latin typeface="Times New Roman"/>
                <a:ea typeface="Times New Roman"/>
                <a:cs typeface="Times New Roman"/>
                <a:sym typeface="Times New Roman"/>
              </a:rPr>
              <a:t>Fig 6.14 Shows the DOS attack generation using hping3 tool in Kali linux</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5"/>
          <p:cNvPicPr preferRelativeResize="0"/>
          <p:nvPr/>
        </p:nvPicPr>
        <p:blipFill>
          <a:blip r:embed="rId3">
            <a:alphaModFix/>
          </a:blip>
          <a:stretch>
            <a:fillRect/>
          </a:stretch>
        </p:blipFill>
        <p:spPr>
          <a:xfrm>
            <a:off x="382050" y="1934325"/>
            <a:ext cx="8205624" cy="2483550"/>
          </a:xfrm>
          <a:prstGeom prst="rect">
            <a:avLst/>
          </a:prstGeom>
          <a:noFill/>
          <a:ln>
            <a:noFill/>
          </a:ln>
        </p:spPr>
      </p:pic>
      <p:sp>
        <p:nvSpPr>
          <p:cNvPr id="320" name="Google Shape;320;p55"/>
          <p:cNvSpPr txBox="1"/>
          <p:nvPr/>
        </p:nvSpPr>
        <p:spPr>
          <a:xfrm>
            <a:off x="261675" y="489500"/>
            <a:ext cx="715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Pre-processing techniques:</a:t>
            </a:r>
            <a:endParaRPr b="1" sz="1700">
              <a:latin typeface="Times New Roman"/>
              <a:ea typeface="Times New Roman"/>
              <a:cs typeface="Times New Roman"/>
              <a:sym typeface="Times New Roman"/>
            </a:endParaRPr>
          </a:p>
        </p:txBody>
      </p:sp>
      <p:sp>
        <p:nvSpPr>
          <p:cNvPr id="321" name="Google Shape;321;p55"/>
          <p:cNvSpPr txBox="1"/>
          <p:nvPr/>
        </p:nvSpPr>
        <p:spPr>
          <a:xfrm>
            <a:off x="382050" y="1197413"/>
            <a:ext cx="715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LABEL ENCODING &amp; REMOVING NAN AND INFINITE VALUES:</a:t>
            </a:r>
            <a:endParaRPr sz="1600">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6"/>
          <p:cNvPicPr preferRelativeResize="0"/>
          <p:nvPr/>
        </p:nvPicPr>
        <p:blipFill>
          <a:blip r:embed="rId3">
            <a:alphaModFix/>
          </a:blip>
          <a:stretch>
            <a:fillRect/>
          </a:stretch>
        </p:blipFill>
        <p:spPr>
          <a:xfrm>
            <a:off x="202100" y="660750"/>
            <a:ext cx="8839201" cy="3433175"/>
          </a:xfrm>
          <a:prstGeom prst="rect">
            <a:avLst/>
          </a:prstGeom>
          <a:noFill/>
          <a:ln>
            <a:noFill/>
          </a:ln>
        </p:spPr>
      </p:pic>
      <p:sp>
        <p:nvSpPr>
          <p:cNvPr id="327" name="Google Shape;327;p56"/>
          <p:cNvSpPr txBox="1"/>
          <p:nvPr>
            <p:ph idx="1" type="body"/>
          </p:nvPr>
        </p:nvSpPr>
        <p:spPr>
          <a:xfrm>
            <a:off x="2392525" y="4093925"/>
            <a:ext cx="48105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b="1" lang="en">
                <a:latin typeface="Times New Roman"/>
                <a:ea typeface="Times New Roman"/>
                <a:cs typeface="Times New Roman"/>
                <a:sym typeface="Times New Roman"/>
              </a:rPr>
              <a:t>Fig 6.15 LABEL ENCODING  -</a:t>
            </a:r>
            <a:r>
              <a:rPr b="1" lang="en" sz="1508">
                <a:solidFill>
                  <a:schemeClr val="dk1"/>
                </a:solidFill>
                <a:latin typeface="Times New Roman"/>
                <a:ea typeface="Times New Roman"/>
                <a:cs typeface="Times New Roman"/>
                <a:sym typeface="Times New Roman"/>
              </a:rPr>
              <a:t> </a:t>
            </a:r>
            <a:r>
              <a:rPr lang="en" sz="1508">
                <a:solidFill>
                  <a:schemeClr val="dk1"/>
                </a:solidFill>
                <a:latin typeface="Times New Roman"/>
                <a:ea typeface="Times New Roman"/>
                <a:cs typeface="Times New Roman"/>
                <a:sym typeface="Times New Roman"/>
              </a:rPr>
              <a:t>of CICIDS2017 Dataset</a:t>
            </a:r>
            <a:endParaRPr sz="2108">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7"/>
          <p:cNvPicPr preferRelativeResize="0"/>
          <p:nvPr/>
        </p:nvPicPr>
        <p:blipFill>
          <a:blip r:embed="rId3">
            <a:alphaModFix/>
          </a:blip>
          <a:stretch>
            <a:fillRect/>
          </a:stretch>
        </p:blipFill>
        <p:spPr>
          <a:xfrm>
            <a:off x="152400" y="628650"/>
            <a:ext cx="8839201" cy="3800725"/>
          </a:xfrm>
          <a:prstGeom prst="rect">
            <a:avLst/>
          </a:prstGeom>
          <a:noFill/>
          <a:ln>
            <a:noFill/>
          </a:ln>
        </p:spPr>
      </p:pic>
      <p:sp>
        <p:nvSpPr>
          <p:cNvPr id="333" name="Google Shape;333;p57"/>
          <p:cNvSpPr txBox="1"/>
          <p:nvPr/>
        </p:nvSpPr>
        <p:spPr>
          <a:xfrm>
            <a:off x="350350" y="197550"/>
            <a:ext cx="715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NORMALISATION (MIN MAX SCALAR)</a:t>
            </a:r>
            <a:endParaRPr b="1" sz="1600">
              <a:latin typeface="Times New Roman"/>
              <a:ea typeface="Times New Roman"/>
              <a:cs typeface="Times New Roman"/>
              <a:sym typeface="Times New Roman"/>
            </a:endParaRPr>
          </a:p>
        </p:txBody>
      </p:sp>
      <p:sp>
        <p:nvSpPr>
          <p:cNvPr id="334" name="Google Shape;334;p57"/>
          <p:cNvSpPr txBox="1"/>
          <p:nvPr>
            <p:ph idx="1" type="body"/>
          </p:nvPr>
        </p:nvSpPr>
        <p:spPr>
          <a:xfrm>
            <a:off x="1794150" y="4429375"/>
            <a:ext cx="57852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6.16 MIN MAX SCALAR  </a:t>
            </a:r>
            <a:r>
              <a:rPr b="1" lang="en" sz="1500">
                <a:solidFill>
                  <a:schemeClr val="dk1"/>
                </a:solidFill>
                <a:latin typeface="Times New Roman"/>
                <a:ea typeface="Times New Roman"/>
                <a:cs typeface="Times New Roman"/>
                <a:sym typeface="Times New Roman"/>
              </a:rPr>
              <a:t>– </a:t>
            </a:r>
            <a:r>
              <a:rPr lang="en" sz="1500">
                <a:solidFill>
                  <a:schemeClr val="dk1"/>
                </a:solidFill>
                <a:latin typeface="Times New Roman"/>
                <a:ea typeface="Times New Roman"/>
                <a:cs typeface="Times New Roman"/>
                <a:sym typeface="Times New Roman"/>
              </a:rPr>
              <a:t>depicts normalizing of dataset</a:t>
            </a:r>
            <a:endParaRPr sz="1700">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8"/>
          <p:cNvPicPr preferRelativeResize="0"/>
          <p:nvPr/>
        </p:nvPicPr>
        <p:blipFill>
          <a:blip r:embed="rId3">
            <a:alphaModFix/>
          </a:blip>
          <a:stretch>
            <a:fillRect/>
          </a:stretch>
        </p:blipFill>
        <p:spPr>
          <a:xfrm>
            <a:off x="152400" y="1012925"/>
            <a:ext cx="8839201" cy="2957750"/>
          </a:xfrm>
          <a:prstGeom prst="rect">
            <a:avLst/>
          </a:prstGeom>
          <a:noFill/>
          <a:ln>
            <a:noFill/>
          </a:ln>
        </p:spPr>
      </p:pic>
      <p:sp>
        <p:nvSpPr>
          <p:cNvPr id="340" name="Google Shape;340;p58"/>
          <p:cNvSpPr txBox="1"/>
          <p:nvPr/>
        </p:nvSpPr>
        <p:spPr>
          <a:xfrm>
            <a:off x="561550" y="566525"/>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1" name="Google Shape;341;p58"/>
          <p:cNvSpPr txBox="1"/>
          <p:nvPr/>
        </p:nvSpPr>
        <p:spPr>
          <a:xfrm>
            <a:off x="424900" y="566525"/>
            <a:ext cx="715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FEATURE EXTRACTION (SCAE):</a:t>
            </a:r>
            <a:endParaRPr b="1" sz="1700">
              <a:latin typeface="Times New Roman"/>
              <a:ea typeface="Times New Roman"/>
              <a:cs typeface="Times New Roman"/>
              <a:sym typeface="Times New Roman"/>
            </a:endParaRPr>
          </a:p>
        </p:txBody>
      </p:sp>
      <p:sp>
        <p:nvSpPr>
          <p:cNvPr id="342" name="Google Shape;342;p58"/>
          <p:cNvSpPr txBox="1"/>
          <p:nvPr>
            <p:ph idx="1" type="body"/>
          </p:nvPr>
        </p:nvSpPr>
        <p:spPr>
          <a:xfrm>
            <a:off x="1783075" y="4144550"/>
            <a:ext cx="57297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6.17 AUTO ENCODER - </a:t>
            </a:r>
            <a:r>
              <a:rPr b="1" lang="en" sz="1500">
                <a:solidFill>
                  <a:schemeClr val="dk1"/>
                </a:solidFill>
                <a:latin typeface="Times New Roman"/>
                <a:ea typeface="Times New Roman"/>
                <a:cs typeface="Times New Roman"/>
                <a:sym typeface="Times New Roman"/>
              </a:rPr>
              <a:t>  </a:t>
            </a:r>
            <a:r>
              <a:rPr lang="en" sz="1500">
                <a:solidFill>
                  <a:schemeClr val="dk1"/>
                </a:solidFill>
                <a:latin typeface="Times New Roman"/>
                <a:ea typeface="Times New Roman"/>
                <a:cs typeface="Times New Roman"/>
                <a:sym typeface="Times New Roman"/>
              </a:rPr>
              <a:t>creating the auto encoder layers</a:t>
            </a:r>
            <a:endParaRPr sz="1500">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9"/>
          <p:cNvPicPr preferRelativeResize="0"/>
          <p:nvPr/>
        </p:nvPicPr>
        <p:blipFill>
          <a:blip r:embed="rId3">
            <a:alphaModFix/>
          </a:blip>
          <a:stretch>
            <a:fillRect/>
          </a:stretch>
        </p:blipFill>
        <p:spPr>
          <a:xfrm>
            <a:off x="152400" y="529250"/>
            <a:ext cx="8839201" cy="3676475"/>
          </a:xfrm>
          <a:prstGeom prst="rect">
            <a:avLst/>
          </a:prstGeom>
          <a:noFill/>
          <a:ln>
            <a:noFill/>
          </a:ln>
        </p:spPr>
      </p:pic>
      <p:sp>
        <p:nvSpPr>
          <p:cNvPr id="348" name="Google Shape;348;p59"/>
          <p:cNvSpPr txBox="1"/>
          <p:nvPr>
            <p:ph idx="1" type="body"/>
          </p:nvPr>
        </p:nvSpPr>
        <p:spPr>
          <a:xfrm>
            <a:off x="822300" y="4205725"/>
            <a:ext cx="74994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Fig 6.18 CONTRACTIVE LOSS FUNCTION</a:t>
            </a:r>
            <a:r>
              <a:rPr b="1" lang="en" sz="1200">
                <a:solidFill>
                  <a:schemeClr val="dk1"/>
                </a:solidFill>
                <a:latin typeface="Times New Roman"/>
                <a:ea typeface="Times New Roman"/>
                <a:cs typeface="Times New Roman"/>
                <a:sym typeface="Times New Roman"/>
              </a:rPr>
              <a:t> </a:t>
            </a:r>
            <a:r>
              <a:rPr lang="en" sz="1500">
                <a:solidFill>
                  <a:schemeClr val="dk1"/>
                </a:solidFill>
                <a:latin typeface="Times New Roman"/>
                <a:ea typeface="Times New Roman"/>
                <a:cs typeface="Times New Roman"/>
                <a:sym typeface="Times New Roman"/>
              </a:rPr>
              <a:t>– specifying the loss function</a:t>
            </a:r>
            <a:endParaRPr b="1" sz="2300">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60"/>
          <p:cNvPicPr preferRelativeResize="0"/>
          <p:nvPr/>
        </p:nvPicPr>
        <p:blipFill>
          <a:blip r:embed="rId3">
            <a:alphaModFix/>
          </a:blip>
          <a:stretch>
            <a:fillRect/>
          </a:stretch>
        </p:blipFill>
        <p:spPr>
          <a:xfrm>
            <a:off x="0" y="57150"/>
            <a:ext cx="8839201" cy="2271150"/>
          </a:xfrm>
          <a:prstGeom prst="rect">
            <a:avLst/>
          </a:prstGeom>
          <a:noFill/>
          <a:ln>
            <a:noFill/>
          </a:ln>
        </p:spPr>
      </p:pic>
      <p:pic>
        <p:nvPicPr>
          <p:cNvPr id="354" name="Google Shape;354;p60"/>
          <p:cNvPicPr preferRelativeResize="0"/>
          <p:nvPr/>
        </p:nvPicPr>
        <p:blipFill>
          <a:blip r:embed="rId4">
            <a:alphaModFix/>
          </a:blip>
          <a:stretch>
            <a:fillRect/>
          </a:stretch>
        </p:blipFill>
        <p:spPr>
          <a:xfrm>
            <a:off x="0" y="2379075"/>
            <a:ext cx="8839201" cy="2271150"/>
          </a:xfrm>
          <a:prstGeom prst="rect">
            <a:avLst/>
          </a:prstGeom>
          <a:noFill/>
          <a:ln>
            <a:noFill/>
          </a:ln>
        </p:spPr>
      </p:pic>
      <p:sp>
        <p:nvSpPr>
          <p:cNvPr id="355" name="Google Shape;355;p60"/>
          <p:cNvSpPr txBox="1"/>
          <p:nvPr>
            <p:ph idx="1" type="body"/>
          </p:nvPr>
        </p:nvSpPr>
        <p:spPr>
          <a:xfrm>
            <a:off x="975600" y="4538400"/>
            <a:ext cx="76431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Fig 6.19 TRAINED SCAE -</a:t>
            </a:r>
            <a:r>
              <a:rPr b="1" lang="en" sz="1500">
                <a:latin typeface="Times New Roman"/>
                <a:ea typeface="Times New Roman"/>
                <a:cs typeface="Times New Roman"/>
                <a:sym typeface="Times New Roman"/>
              </a:rPr>
              <a:t> </a:t>
            </a:r>
            <a:r>
              <a:rPr b="1" lang="en" sz="1500">
                <a:solidFill>
                  <a:schemeClr val="dk1"/>
                </a:solidFill>
                <a:latin typeface="Times New Roman"/>
                <a:ea typeface="Times New Roman"/>
                <a:cs typeface="Times New Roman"/>
                <a:sym typeface="Times New Roman"/>
              </a:rPr>
              <a:t> </a:t>
            </a:r>
            <a:r>
              <a:rPr lang="en" sz="1500">
                <a:solidFill>
                  <a:schemeClr val="dk1"/>
                </a:solidFill>
                <a:latin typeface="Times New Roman"/>
                <a:ea typeface="Times New Roman"/>
                <a:cs typeface="Times New Roman"/>
                <a:sym typeface="Times New Roman"/>
              </a:rPr>
              <a:t>shows accuracy of each epoch during training</a:t>
            </a:r>
            <a:endParaRPr sz="15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1"/>
          <p:cNvSpPr txBox="1"/>
          <p:nvPr>
            <p:ph idx="1" type="body"/>
          </p:nvPr>
        </p:nvSpPr>
        <p:spPr>
          <a:xfrm>
            <a:off x="223450" y="4429675"/>
            <a:ext cx="8605800" cy="6051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Fig 6.20 SAVING AND LOADING THE WEIGHTS– </a:t>
            </a:r>
            <a:r>
              <a:rPr lang="en" sz="1600">
                <a:solidFill>
                  <a:schemeClr val="dk1"/>
                </a:solidFill>
                <a:latin typeface="Times New Roman"/>
                <a:ea typeface="Times New Roman"/>
                <a:cs typeface="Times New Roman"/>
                <a:sym typeface="Times New Roman"/>
              </a:rPr>
              <a:t>Lading the best weights for auto encoder</a:t>
            </a:r>
            <a:endParaRPr sz="16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None/>
            </a:pPr>
            <a:r>
              <a:t/>
            </a:r>
            <a:endParaRPr/>
          </a:p>
        </p:txBody>
      </p:sp>
      <p:pic>
        <p:nvPicPr>
          <p:cNvPr id="361" name="Google Shape;361;p61"/>
          <p:cNvPicPr preferRelativeResize="0"/>
          <p:nvPr/>
        </p:nvPicPr>
        <p:blipFill>
          <a:blip r:embed="rId3">
            <a:alphaModFix/>
          </a:blip>
          <a:stretch>
            <a:fillRect/>
          </a:stretch>
        </p:blipFill>
        <p:spPr>
          <a:xfrm>
            <a:off x="130275" y="104475"/>
            <a:ext cx="8787326" cy="4126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aphicFrame>
        <p:nvGraphicFramePr>
          <p:cNvPr id="79" name="Google Shape;79;p17"/>
          <p:cNvGraphicFramePr/>
          <p:nvPr/>
        </p:nvGraphicFramePr>
        <p:xfrm>
          <a:off x="153300" y="1218708"/>
          <a:ext cx="3000000" cy="3000000"/>
        </p:xfrm>
        <a:graphic>
          <a:graphicData uri="http://schemas.openxmlformats.org/drawingml/2006/table">
            <a:tbl>
              <a:tblPr>
                <a:noFill/>
                <a:tableStyleId>{39D48F7D-31BE-463F-A913-ACE3C233C45C}</a:tableStyleId>
              </a:tblPr>
              <a:tblGrid>
                <a:gridCol w="592025"/>
                <a:gridCol w="2617200"/>
                <a:gridCol w="1480175"/>
                <a:gridCol w="1427975"/>
                <a:gridCol w="1438450"/>
                <a:gridCol w="1261100"/>
              </a:tblGrid>
              <a:tr h="10015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tc>
              </a:tr>
              <a:tr h="210555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a:t>
                      </a:r>
                      <a:r>
                        <a:rPr lang="en"/>
                        <a:t>.</a:t>
                      </a:r>
                      <a:endParaRPr/>
                    </a:p>
                  </a:txBody>
                  <a:tcPr marT="91425" marB="91425" marR="91425" marL="91425"/>
                </a:tc>
                <a:tc>
                  <a:txBody>
                    <a:bodyPr/>
                    <a:lstStyle/>
                    <a:p>
                      <a:pPr indent="0" lvl="0" marL="0" rtl="0" algn="l">
                        <a:spcBef>
                          <a:spcPts val="0"/>
                        </a:spcBef>
                        <a:spcAft>
                          <a:spcPts val="0"/>
                        </a:spcAft>
                        <a:buClr>
                          <a:schemeClr val="dk1"/>
                        </a:buClr>
                        <a:buSzPts val="1000"/>
                        <a:buFont typeface="Arial"/>
                        <a:buNone/>
                      </a:pPr>
                      <a:r>
                        <a:rPr lang="en">
                          <a:solidFill>
                            <a:schemeClr val="dk1"/>
                          </a:solidFill>
                          <a:highlight>
                            <a:schemeClr val="lt1"/>
                          </a:highlight>
                          <a:latin typeface="Times New Roman"/>
                          <a:ea typeface="Times New Roman"/>
                          <a:cs typeface="Times New Roman"/>
                          <a:sym typeface="Times New Roman"/>
                        </a:rPr>
                        <a:t>W. Wang, X. Du, D. Shan, R. Qin and N. Wang, "Cloud Intrusion Detection Method Based on Stacked Contractive Auto-Encoder and Support Vector Machine," in IEEE Transactions on Cloud Computing, vol. 10, no. 3, pp. 1634-1646, 1 July-Sept. 2022.</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Support vector Machine</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SACE (feature extraction)</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Cannot efficiently detect unknown attacks</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Feature Extraction (SCAE)</a:t>
                      </a:r>
                      <a:endParaRPr>
                        <a:latin typeface="Times New Roman"/>
                        <a:ea typeface="Times New Roman"/>
                        <a:cs typeface="Times New Roman"/>
                        <a:sym typeface="Times New Roman"/>
                      </a:endParaRPr>
                    </a:p>
                  </a:txBody>
                  <a:tcPr marT="91425" marB="91425" marR="91425" marL="91425"/>
                </a:tc>
              </a:tr>
            </a:tbl>
          </a:graphicData>
        </a:graphic>
      </p:graphicFrame>
      <p:sp>
        <p:nvSpPr>
          <p:cNvPr id="80" name="Google Shape;80;p17"/>
          <p:cNvSpPr txBox="1"/>
          <p:nvPr>
            <p:ph type="title"/>
          </p:nvPr>
        </p:nvSpPr>
        <p:spPr>
          <a:xfrm>
            <a:off x="311700" y="368775"/>
            <a:ext cx="8520600" cy="4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latin typeface="Times New Roman"/>
                <a:ea typeface="Times New Roman"/>
                <a:cs typeface="Times New Roman"/>
                <a:sym typeface="Times New Roman"/>
              </a:rPr>
              <a:t> LITERATURE SURVEY</a:t>
            </a:r>
            <a:endParaRPr b="1" sz="2500">
              <a:latin typeface="Times New Roman"/>
              <a:ea typeface="Times New Roman"/>
              <a:cs typeface="Times New Roman"/>
              <a:sym typeface="Times New Roman"/>
            </a:endParaRPr>
          </a:p>
          <a:p>
            <a:pPr indent="0" lvl="0" marL="0" rtl="0" algn="l">
              <a:spcBef>
                <a:spcPts val="0"/>
              </a:spcBef>
              <a:spcAft>
                <a:spcPts val="0"/>
              </a:spcAft>
              <a:buNone/>
            </a:pPr>
            <a:r>
              <a:t/>
            </a:r>
            <a:endParaRPr b="1" sz="25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62"/>
          <p:cNvPicPr preferRelativeResize="0"/>
          <p:nvPr/>
        </p:nvPicPr>
        <p:blipFill>
          <a:blip r:embed="rId3">
            <a:alphaModFix/>
          </a:blip>
          <a:stretch>
            <a:fillRect/>
          </a:stretch>
        </p:blipFill>
        <p:spPr>
          <a:xfrm>
            <a:off x="152400" y="496950"/>
            <a:ext cx="8839198" cy="3851414"/>
          </a:xfrm>
          <a:prstGeom prst="rect">
            <a:avLst/>
          </a:prstGeom>
          <a:noFill/>
          <a:ln>
            <a:noFill/>
          </a:ln>
        </p:spPr>
      </p:pic>
      <p:sp>
        <p:nvSpPr>
          <p:cNvPr id="367" name="Google Shape;367;p62"/>
          <p:cNvSpPr txBox="1"/>
          <p:nvPr>
            <p:ph idx="1" type="body"/>
          </p:nvPr>
        </p:nvSpPr>
        <p:spPr>
          <a:xfrm>
            <a:off x="212375" y="4441800"/>
            <a:ext cx="8638800" cy="605100"/>
          </a:xfrm>
          <a:prstGeom prst="rect">
            <a:avLst/>
          </a:prstGeom>
        </p:spPr>
        <p:txBody>
          <a:bodyPr anchorCtr="0" anchor="ctr" bIns="91425" lIns="91425" spcFirstLastPara="1" rIns="91425" wrap="square" tIns="91425">
            <a:normAutofit fontScale="32500" lnSpcReduction="20000"/>
          </a:bodyPr>
          <a:lstStyle/>
          <a:p>
            <a:pPr indent="0" lvl="0" marL="0" rtl="0" algn="ctr">
              <a:spcBef>
                <a:spcPts val="0"/>
              </a:spcBef>
              <a:spcAft>
                <a:spcPts val="0"/>
              </a:spcAft>
              <a:buNone/>
            </a:pPr>
            <a:r>
              <a:rPr b="1" lang="en" sz="4915">
                <a:latin typeface="Times New Roman"/>
                <a:ea typeface="Times New Roman"/>
                <a:cs typeface="Times New Roman"/>
                <a:sym typeface="Times New Roman"/>
              </a:rPr>
              <a:t>Fig 6.21 ACCURACY AND PREDICTIONS</a:t>
            </a:r>
            <a:r>
              <a:rPr b="1" lang="en" sz="4915">
                <a:solidFill>
                  <a:schemeClr val="dk1"/>
                </a:solidFill>
                <a:latin typeface="Times New Roman"/>
                <a:ea typeface="Times New Roman"/>
                <a:cs typeface="Times New Roman"/>
                <a:sym typeface="Times New Roman"/>
              </a:rPr>
              <a:t> </a:t>
            </a:r>
            <a:r>
              <a:rPr b="1" lang="en" sz="3600">
                <a:solidFill>
                  <a:schemeClr val="dk1"/>
                </a:solidFill>
                <a:latin typeface="Times New Roman"/>
                <a:ea typeface="Times New Roman"/>
                <a:cs typeface="Times New Roman"/>
                <a:sym typeface="Times New Roman"/>
              </a:rPr>
              <a:t>– </a:t>
            </a:r>
            <a:r>
              <a:rPr lang="en" sz="4215">
                <a:solidFill>
                  <a:schemeClr val="dk1"/>
                </a:solidFill>
                <a:latin typeface="Times New Roman"/>
                <a:ea typeface="Times New Roman"/>
                <a:cs typeface="Times New Roman"/>
                <a:sym typeface="Times New Roman"/>
              </a:rPr>
              <a:t>shows testing accuracy and 32 features are extracted as output from data</a:t>
            </a:r>
            <a:endParaRPr sz="4215">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00">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3"/>
          <p:cNvSpPr txBox="1"/>
          <p:nvPr>
            <p:ph idx="1" type="body"/>
          </p:nvPr>
        </p:nvSpPr>
        <p:spPr>
          <a:xfrm>
            <a:off x="1572600" y="4506350"/>
            <a:ext cx="5998800" cy="5397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 sz="1300">
                <a:solidFill>
                  <a:schemeClr val="dk1"/>
                </a:solidFill>
                <a:latin typeface="Times New Roman"/>
                <a:ea typeface="Times New Roman"/>
                <a:cs typeface="Times New Roman"/>
                <a:sym typeface="Times New Roman"/>
              </a:rPr>
              <a:t>Fig 6.22 ERROR RATE FUNCTION  - </a:t>
            </a:r>
            <a:r>
              <a:rPr lang="en" sz="1300">
                <a:solidFill>
                  <a:schemeClr val="dk1"/>
                </a:solidFill>
                <a:latin typeface="Times New Roman"/>
                <a:ea typeface="Times New Roman"/>
                <a:cs typeface="Times New Roman"/>
                <a:sym typeface="Times New Roman"/>
              </a:rPr>
              <a:t>calculate the error of PSO</a:t>
            </a:r>
            <a:endParaRPr/>
          </a:p>
        </p:txBody>
      </p:sp>
      <p:pic>
        <p:nvPicPr>
          <p:cNvPr id="373" name="Google Shape;373;p63"/>
          <p:cNvPicPr preferRelativeResize="0"/>
          <p:nvPr/>
        </p:nvPicPr>
        <p:blipFill>
          <a:blip r:embed="rId3">
            <a:alphaModFix/>
          </a:blip>
          <a:stretch>
            <a:fillRect/>
          </a:stretch>
        </p:blipFill>
        <p:spPr>
          <a:xfrm>
            <a:off x="1512925" y="649175"/>
            <a:ext cx="5943600" cy="3845150"/>
          </a:xfrm>
          <a:prstGeom prst="rect">
            <a:avLst/>
          </a:prstGeom>
          <a:noFill/>
          <a:ln>
            <a:noFill/>
          </a:ln>
        </p:spPr>
      </p:pic>
      <p:sp>
        <p:nvSpPr>
          <p:cNvPr id="374" name="Google Shape;374;p63"/>
          <p:cNvSpPr txBox="1"/>
          <p:nvPr/>
        </p:nvSpPr>
        <p:spPr>
          <a:xfrm>
            <a:off x="152400" y="152400"/>
            <a:ext cx="35001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PSO - FEATURE SELECTION:</a:t>
            </a:r>
            <a:endParaRPr b="1" sz="1600">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4"/>
          <p:cNvSpPr txBox="1"/>
          <p:nvPr>
            <p:ph idx="1" type="body"/>
          </p:nvPr>
        </p:nvSpPr>
        <p:spPr>
          <a:xfrm>
            <a:off x="1358200" y="4274825"/>
            <a:ext cx="5998800" cy="605100"/>
          </a:xfrm>
          <a:prstGeom prst="rect">
            <a:avLst/>
          </a:prstGeom>
        </p:spPr>
        <p:txBody>
          <a:bodyPr anchorCtr="0" anchor="ctr" bIns="91425" lIns="91425" spcFirstLastPara="1" rIns="91425" wrap="square" tIns="91425">
            <a:normAutofit lnSpcReduction="20000"/>
          </a:bodyPr>
          <a:lstStyle/>
          <a:p>
            <a:pPr indent="0" lvl="0" marL="0" rtl="0" algn="ctr">
              <a:lnSpc>
                <a:spcPct val="115000"/>
              </a:lnSpc>
              <a:spcBef>
                <a:spcPts val="0"/>
              </a:spcBef>
              <a:spcAft>
                <a:spcPts val="0"/>
              </a:spcAft>
              <a:buClr>
                <a:schemeClr val="dk1"/>
              </a:buClr>
              <a:buSzPts val="1100"/>
              <a:buFont typeface="Arial"/>
              <a:buNone/>
            </a:pPr>
            <a:r>
              <a:rPr b="1" lang="en" sz="1300">
                <a:solidFill>
                  <a:schemeClr val="dk1"/>
                </a:solidFill>
                <a:latin typeface="Times New Roman"/>
                <a:ea typeface="Times New Roman"/>
                <a:cs typeface="Times New Roman"/>
                <a:sym typeface="Times New Roman"/>
              </a:rPr>
              <a:t>Fig 6.23 OBJECTIVE FUNCTION </a:t>
            </a:r>
            <a:r>
              <a:rPr lang="en" sz="1300">
                <a:solidFill>
                  <a:schemeClr val="dk1"/>
                </a:solidFill>
                <a:latin typeface="Times New Roman"/>
                <a:ea typeface="Times New Roman"/>
                <a:cs typeface="Times New Roman"/>
                <a:sym typeface="Times New Roman"/>
              </a:rPr>
              <a:t>– calculate the cost during each iteration</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380" name="Google Shape;380;p64"/>
          <p:cNvPicPr preferRelativeResize="0"/>
          <p:nvPr/>
        </p:nvPicPr>
        <p:blipFill>
          <a:blip r:embed="rId3">
            <a:alphaModFix/>
          </a:blip>
          <a:stretch>
            <a:fillRect/>
          </a:stretch>
        </p:blipFill>
        <p:spPr>
          <a:xfrm>
            <a:off x="1413400" y="451050"/>
            <a:ext cx="5943600" cy="3524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5"/>
          <p:cNvSpPr txBox="1"/>
          <p:nvPr>
            <p:ph idx="1" type="body"/>
          </p:nvPr>
        </p:nvSpPr>
        <p:spPr>
          <a:xfrm>
            <a:off x="1495813" y="4727600"/>
            <a:ext cx="5998800" cy="4842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 sz="1300">
                <a:solidFill>
                  <a:schemeClr val="dk1"/>
                </a:solidFill>
                <a:latin typeface="Times New Roman"/>
                <a:ea typeface="Times New Roman"/>
                <a:cs typeface="Times New Roman"/>
                <a:sym typeface="Times New Roman"/>
              </a:rPr>
              <a:t>6.25 INITIAL VELOCITY FUNCTION</a:t>
            </a:r>
            <a:r>
              <a:rPr lang="en" sz="1300">
                <a:solidFill>
                  <a:schemeClr val="dk1"/>
                </a:solidFill>
                <a:latin typeface="Times New Roman"/>
                <a:ea typeface="Times New Roman"/>
                <a:cs typeface="Times New Roman"/>
                <a:sym typeface="Times New Roman"/>
              </a:rPr>
              <a:t> – defines the velocity of the particle</a:t>
            </a:r>
            <a:endParaRPr/>
          </a:p>
        </p:txBody>
      </p:sp>
      <p:pic>
        <p:nvPicPr>
          <p:cNvPr id="386" name="Google Shape;386;p65"/>
          <p:cNvPicPr preferRelativeResize="0"/>
          <p:nvPr/>
        </p:nvPicPr>
        <p:blipFill>
          <a:blip r:embed="rId3">
            <a:alphaModFix/>
          </a:blip>
          <a:stretch>
            <a:fillRect/>
          </a:stretch>
        </p:blipFill>
        <p:spPr>
          <a:xfrm>
            <a:off x="1523400" y="282500"/>
            <a:ext cx="5943600" cy="1285875"/>
          </a:xfrm>
          <a:prstGeom prst="rect">
            <a:avLst/>
          </a:prstGeom>
          <a:noFill/>
          <a:ln>
            <a:noFill/>
          </a:ln>
        </p:spPr>
      </p:pic>
      <p:pic>
        <p:nvPicPr>
          <p:cNvPr id="387" name="Google Shape;387;p65"/>
          <p:cNvPicPr preferRelativeResize="0"/>
          <p:nvPr/>
        </p:nvPicPr>
        <p:blipFill>
          <a:blip r:embed="rId4">
            <a:alphaModFix/>
          </a:blip>
          <a:stretch>
            <a:fillRect/>
          </a:stretch>
        </p:blipFill>
        <p:spPr>
          <a:xfrm>
            <a:off x="1708150" y="2240100"/>
            <a:ext cx="5727676" cy="2487500"/>
          </a:xfrm>
          <a:prstGeom prst="rect">
            <a:avLst/>
          </a:prstGeom>
          <a:noFill/>
          <a:ln>
            <a:noFill/>
          </a:ln>
        </p:spPr>
      </p:pic>
      <p:sp>
        <p:nvSpPr>
          <p:cNvPr id="388" name="Google Shape;388;p65"/>
          <p:cNvSpPr txBox="1"/>
          <p:nvPr/>
        </p:nvSpPr>
        <p:spPr>
          <a:xfrm>
            <a:off x="1600200" y="1674675"/>
            <a:ext cx="579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solidFill>
                  <a:schemeClr val="dk1"/>
                </a:solidFill>
                <a:latin typeface="Times New Roman"/>
                <a:ea typeface="Times New Roman"/>
                <a:cs typeface="Times New Roman"/>
                <a:sym typeface="Times New Roman"/>
              </a:rPr>
              <a:t>Fig 6.24 INITIAL POSITION FUNCTION</a:t>
            </a:r>
            <a:r>
              <a:rPr lang="en" sz="1300">
                <a:solidFill>
                  <a:schemeClr val="dk1"/>
                </a:solidFill>
                <a:latin typeface="Times New Roman"/>
                <a:ea typeface="Times New Roman"/>
                <a:cs typeface="Times New Roman"/>
                <a:sym typeface="Times New Roman"/>
              </a:rPr>
              <a:t> – defines the position of a particle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6"/>
          <p:cNvSpPr txBox="1"/>
          <p:nvPr>
            <p:ph idx="1" type="body"/>
          </p:nvPr>
        </p:nvSpPr>
        <p:spPr>
          <a:xfrm>
            <a:off x="1496400" y="2345400"/>
            <a:ext cx="5998800" cy="4527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 sz="1300">
                <a:solidFill>
                  <a:schemeClr val="dk1"/>
                </a:solidFill>
                <a:latin typeface="Times New Roman"/>
                <a:ea typeface="Times New Roman"/>
                <a:cs typeface="Times New Roman"/>
                <a:sym typeface="Times New Roman"/>
              </a:rPr>
              <a:t>Fig 6.26 BINARY CONVERION</a:t>
            </a:r>
            <a:r>
              <a:rPr lang="en" sz="1300">
                <a:solidFill>
                  <a:schemeClr val="dk1"/>
                </a:solidFill>
                <a:latin typeface="Times New Roman"/>
                <a:ea typeface="Times New Roman"/>
                <a:cs typeface="Times New Roman"/>
                <a:sym typeface="Times New Roman"/>
              </a:rPr>
              <a:t> – of value of particle</a:t>
            </a:r>
            <a:endParaRPr/>
          </a:p>
        </p:txBody>
      </p:sp>
      <p:pic>
        <p:nvPicPr>
          <p:cNvPr id="394" name="Google Shape;394;p66"/>
          <p:cNvPicPr preferRelativeResize="0"/>
          <p:nvPr/>
        </p:nvPicPr>
        <p:blipFill>
          <a:blip r:embed="rId3">
            <a:alphaModFix/>
          </a:blip>
          <a:stretch>
            <a:fillRect/>
          </a:stretch>
        </p:blipFill>
        <p:spPr>
          <a:xfrm>
            <a:off x="1524000" y="130250"/>
            <a:ext cx="5943600" cy="2105025"/>
          </a:xfrm>
          <a:prstGeom prst="rect">
            <a:avLst/>
          </a:prstGeom>
          <a:noFill/>
          <a:ln>
            <a:noFill/>
          </a:ln>
        </p:spPr>
      </p:pic>
      <p:pic>
        <p:nvPicPr>
          <p:cNvPr id="395" name="Google Shape;395;p66"/>
          <p:cNvPicPr preferRelativeResize="0"/>
          <p:nvPr/>
        </p:nvPicPr>
        <p:blipFill>
          <a:blip r:embed="rId4">
            <a:alphaModFix/>
          </a:blip>
          <a:stretch>
            <a:fillRect/>
          </a:stretch>
        </p:blipFill>
        <p:spPr>
          <a:xfrm>
            <a:off x="2084200" y="2908225"/>
            <a:ext cx="4823225" cy="1697700"/>
          </a:xfrm>
          <a:prstGeom prst="rect">
            <a:avLst/>
          </a:prstGeom>
          <a:noFill/>
          <a:ln>
            <a:noFill/>
          </a:ln>
        </p:spPr>
      </p:pic>
      <p:sp>
        <p:nvSpPr>
          <p:cNvPr id="396" name="Google Shape;396;p66"/>
          <p:cNvSpPr txBox="1"/>
          <p:nvPr/>
        </p:nvSpPr>
        <p:spPr>
          <a:xfrm>
            <a:off x="1361850" y="4605925"/>
            <a:ext cx="59436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solidFill>
                  <a:schemeClr val="dk1"/>
                </a:solidFill>
                <a:latin typeface="Times New Roman"/>
                <a:ea typeface="Times New Roman"/>
                <a:cs typeface="Times New Roman"/>
                <a:sym typeface="Times New Roman"/>
              </a:rPr>
              <a:t>Fig 6.27 DEFINING BOUNDARIES</a:t>
            </a:r>
            <a:r>
              <a:rPr lang="en" sz="1300">
                <a:solidFill>
                  <a:schemeClr val="dk1"/>
                </a:solidFill>
                <a:latin typeface="Times New Roman"/>
                <a:ea typeface="Times New Roman"/>
                <a:cs typeface="Times New Roman"/>
                <a:sym typeface="Times New Roman"/>
              </a:rPr>
              <a:t> – for particle</a:t>
            </a:r>
            <a:endParaRPr sz="13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7"/>
          <p:cNvSpPr txBox="1"/>
          <p:nvPr>
            <p:ph idx="1" type="body"/>
          </p:nvPr>
        </p:nvSpPr>
        <p:spPr>
          <a:xfrm>
            <a:off x="3371850" y="4681500"/>
            <a:ext cx="2400300" cy="4620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 sz="1300">
                <a:solidFill>
                  <a:schemeClr val="dk1"/>
                </a:solidFill>
                <a:latin typeface="Times New Roman"/>
                <a:ea typeface="Times New Roman"/>
                <a:cs typeface="Times New Roman"/>
                <a:sym typeface="Times New Roman"/>
              </a:rPr>
              <a:t>Fig 6.28 (a)</a:t>
            </a:r>
            <a:endParaRPr/>
          </a:p>
        </p:txBody>
      </p:sp>
      <p:pic>
        <p:nvPicPr>
          <p:cNvPr id="402" name="Google Shape;402;p67"/>
          <p:cNvPicPr preferRelativeResize="0"/>
          <p:nvPr/>
        </p:nvPicPr>
        <p:blipFill>
          <a:blip r:embed="rId3">
            <a:alphaModFix/>
          </a:blip>
          <a:stretch>
            <a:fillRect/>
          </a:stretch>
        </p:blipFill>
        <p:spPr>
          <a:xfrm>
            <a:off x="2043900" y="229825"/>
            <a:ext cx="4781088" cy="44959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68"/>
          <p:cNvPicPr preferRelativeResize="0"/>
          <p:nvPr/>
        </p:nvPicPr>
        <p:blipFill>
          <a:blip r:embed="rId3">
            <a:alphaModFix/>
          </a:blip>
          <a:stretch>
            <a:fillRect/>
          </a:stretch>
        </p:blipFill>
        <p:spPr>
          <a:xfrm>
            <a:off x="1794875" y="155600"/>
            <a:ext cx="4896001" cy="4538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9"/>
          <p:cNvSpPr txBox="1"/>
          <p:nvPr>
            <p:ph idx="1" type="body"/>
          </p:nvPr>
        </p:nvSpPr>
        <p:spPr>
          <a:xfrm>
            <a:off x="1481500" y="1388675"/>
            <a:ext cx="6073800" cy="852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Fig 6.29(b)</a:t>
            </a:r>
            <a:endParaRPr b="1"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Fitness function</a:t>
            </a:r>
            <a:r>
              <a:rPr lang="en" sz="1600">
                <a:solidFill>
                  <a:schemeClr val="dk1"/>
                </a:solidFill>
                <a:latin typeface="Times New Roman"/>
                <a:ea typeface="Times New Roman"/>
                <a:cs typeface="Times New Roman"/>
                <a:sym typeface="Times New Roman"/>
              </a:rPr>
              <a:t> – update the initial position and initial velocity for each iteration</a:t>
            </a:r>
            <a:endParaRPr sz="1600"/>
          </a:p>
        </p:txBody>
      </p:sp>
      <p:pic>
        <p:nvPicPr>
          <p:cNvPr id="413" name="Google Shape;413;p69"/>
          <p:cNvPicPr preferRelativeResize="0"/>
          <p:nvPr/>
        </p:nvPicPr>
        <p:blipFill>
          <a:blip r:embed="rId3">
            <a:alphaModFix/>
          </a:blip>
          <a:stretch>
            <a:fillRect/>
          </a:stretch>
        </p:blipFill>
        <p:spPr>
          <a:xfrm>
            <a:off x="1481500" y="206425"/>
            <a:ext cx="5943600" cy="1019175"/>
          </a:xfrm>
          <a:prstGeom prst="rect">
            <a:avLst/>
          </a:prstGeom>
          <a:noFill/>
          <a:ln>
            <a:noFill/>
          </a:ln>
        </p:spPr>
      </p:pic>
      <p:pic>
        <p:nvPicPr>
          <p:cNvPr id="414" name="Google Shape;414;p69"/>
          <p:cNvPicPr preferRelativeResize="0"/>
          <p:nvPr/>
        </p:nvPicPr>
        <p:blipFill>
          <a:blip r:embed="rId4">
            <a:alphaModFix/>
          </a:blip>
          <a:stretch>
            <a:fillRect/>
          </a:stretch>
        </p:blipFill>
        <p:spPr>
          <a:xfrm>
            <a:off x="1319400" y="2501450"/>
            <a:ext cx="5943600" cy="1360500"/>
          </a:xfrm>
          <a:prstGeom prst="rect">
            <a:avLst/>
          </a:prstGeom>
          <a:noFill/>
          <a:ln>
            <a:noFill/>
          </a:ln>
        </p:spPr>
      </p:pic>
      <p:sp>
        <p:nvSpPr>
          <p:cNvPr id="415" name="Google Shape;415;p69"/>
          <p:cNvSpPr txBox="1"/>
          <p:nvPr/>
        </p:nvSpPr>
        <p:spPr>
          <a:xfrm>
            <a:off x="2163375" y="3980800"/>
            <a:ext cx="4905600" cy="65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solidFill>
                  <a:schemeClr val="dk1"/>
                </a:solidFill>
                <a:latin typeface="Times New Roman"/>
                <a:ea typeface="Times New Roman"/>
                <a:cs typeface="Times New Roman"/>
                <a:sym typeface="Times New Roman"/>
              </a:rPr>
              <a:t>Fig 6.30 INITIALIZING FACTORS</a:t>
            </a:r>
            <a:r>
              <a:rPr lang="en" sz="1500">
                <a:solidFill>
                  <a:schemeClr val="dk1"/>
                </a:solidFill>
                <a:latin typeface="Times New Roman"/>
                <a:ea typeface="Times New Roman"/>
                <a:cs typeface="Times New Roman"/>
                <a:sym typeface="Times New Roman"/>
              </a:rPr>
              <a:t> – constant values</a:t>
            </a:r>
            <a:endParaRPr sz="15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idx="1" type="body"/>
          </p:nvPr>
        </p:nvSpPr>
        <p:spPr>
          <a:xfrm>
            <a:off x="322525" y="4326575"/>
            <a:ext cx="8713200" cy="58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Fig 6.31</a:t>
            </a:r>
            <a:r>
              <a:rPr lang="en" sz="1600">
                <a:solidFill>
                  <a:schemeClr val="dk1"/>
                </a:solidFill>
                <a:latin typeface="Times New Roman"/>
                <a:ea typeface="Times New Roman"/>
                <a:cs typeface="Times New Roman"/>
                <a:sym typeface="Times New Roman"/>
              </a:rPr>
              <a:t> Performing feature selection and calculating RMSE for each and every iteration and storing the selected features in a variable</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pic>
        <p:nvPicPr>
          <p:cNvPr id="421" name="Google Shape;421;p70"/>
          <p:cNvPicPr preferRelativeResize="0"/>
          <p:nvPr/>
        </p:nvPicPr>
        <p:blipFill>
          <a:blip r:embed="rId3">
            <a:alphaModFix/>
          </a:blip>
          <a:stretch>
            <a:fillRect/>
          </a:stretch>
        </p:blipFill>
        <p:spPr>
          <a:xfrm>
            <a:off x="2151450" y="120000"/>
            <a:ext cx="4437826" cy="4033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idx="1" type="body"/>
          </p:nvPr>
        </p:nvSpPr>
        <p:spPr>
          <a:xfrm>
            <a:off x="1392275" y="4176550"/>
            <a:ext cx="5998800" cy="6051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Fig 6.32</a:t>
            </a:r>
            <a:r>
              <a:rPr lang="en" sz="1600">
                <a:solidFill>
                  <a:schemeClr val="dk1"/>
                </a:solidFill>
                <a:latin typeface="Times New Roman"/>
                <a:ea typeface="Times New Roman"/>
                <a:cs typeface="Times New Roman"/>
                <a:sym typeface="Times New Roman"/>
              </a:rPr>
              <a:t> Creating the dataset with the selected features</a:t>
            </a:r>
            <a:endParaRPr sz="16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None/>
            </a:pPr>
            <a:r>
              <a:t/>
            </a:r>
            <a:endParaRPr/>
          </a:p>
        </p:txBody>
      </p:sp>
      <p:pic>
        <p:nvPicPr>
          <p:cNvPr id="427" name="Google Shape;427;p71"/>
          <p:cNvPicPr preferRelativeResize="0"/>
          <p:nvPr/>
        </p:nvPicPr>
        <p:blipFill>
          <a:blip r:embed="rId3">
            <a:alphaModFix/>
          </a:blip>
          <a:stretch>
            <a:fillRect/>
          </a:stretch>
        </p:blipFill>
        <p:spPr>
          <a:xfrm>
            <a:off x="1222175" y="508975"/>
            <a:ext cx="5943600" cy="3579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graphicFrame>
        <p:nvGraphicFramePr>
          <p:cNvPr id="85" name="Google Shape;85;p18"/>
          <p:cNvGraphicFramePr/>
          <p:nvPr/>
        </p:nvGraphicFramePr>
        <p:xfrm>
          <a:off x="93450" y="57192"/>
          <a:ext cx="3000000" cy="3000000"/>
        </p:xfrm>
        <a:graphic>
          <a:graphicData uri="http://schemas.openxmlformats.org/drawingml/2006/table">
            <a:tbl>
              <a:tblPr>
                <a:noFill/>
                <a:tableStyleId>{39D48F7D-31BE-463F-A913-ACE3C233C45C}</a:tableStyleId>
              </a:tblPr>
              <a:tblGrid>
                <a:gridCol w="546175"/>
                <a:gridCol w="3033875"/>
                <a:gridCol w="1479925"/>
                <a:gridCol w="1330300"/>
                <a:gridCol w="1373025"/>
                <a:gridCol w="1243975"/>
              </a:tblGrid>
              <a:tr h="8093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1789375">
                <a:tc>
                  <a:txBody>
                    <a:bodyPr/>
                    <a:lstStyle/>
                    <a:p>
                      <a:pPr indent="0" lvl="0" marL="0" rtl="0" algn="l">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A. M. Vartouni, S. S. Kashi and M. Teshnehlab, "An anomaly detection method to detect web attacks using Stacked Auto-Encoder," 2018 6th Iranian Joint Congress on Fuzzy and Intelligent Systems (CFIS), 2018, pp. 131-134.</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Isolation forest</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Detection of unknown attacks</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High false alarm rate</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Auto Encoder model</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88965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highlight>
                            <a:schemeClr val="lt1"/>
                          </a:highlight>
                          <a:latin typeface="Times New Roman"/>
                          <a:ea typeface="Times New Roman"/>
                          <a:cs typeface="Times New Roman"/>
                          <a:sym typeface="Times New Roman"/>
                        </a:rPr>
                        <a:t>A. Javadpour, S. Kazemi Abharian and G. Wang, "Feature Selection and Intrusion Detection in Cloud Environment Based on Machine Learning Algorithms," 2017 IEEE International Symposium on Parallel and Distributed Processing with Applications and 2017 IEEE International Conference on Ubiquitous Computing and Communications (ISPA/IUCC), Guangzhou, China, 2017, pp. 1417-1421F</a:t>
                      </a:r>
                      <a:endParaRPr sz="1300">
                        <a:solidFill>
                          <a:schemeClr val="dk1"/>
                        </a:solidFill>
                        <a:highlight>
                          <a:schemeClr val="lt1"/>
                        </a:highlight>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Neural Network, Fuzzy Logic</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Suitable for Qualitative features</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Low Flexibility</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Decision Tree Model</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idx="1" type="body"/>
          </p:nvPr>
        </p:nvSpPr>
        <p:spPr>
          <a:xfrm>
            <a:off x="1630000" y="4252200"/>
            <a:ext cx="5998800" cy="6051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Fig 6.33</a:t>
            </a:r>
            <a:r>
              <a:rPr lang="en" sz="1500">
                <a:solidFill>
                  <a:schemeClr val="dk1"/>
                </a:solidFill>
                <a:latin typeface="Times New Roman"/>
                <a:ea typeface="Times New Roman"/>
                <a:cs typeface="Times New Roman"/>
                <a:sym typeface="Times New Roman"/>
              </a:rPr>
              <a:t> Creating the particle class with position, velocity and error</a:t>
            </a:r>
            <a:endParaRPr sz="15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None/>
            </a:pPr>
            <a:r>
              <a:t/>
            </a:r>
            <a:endParaRPr/>
          </a:p>
        </p:txBody>
      </p:sp>
      <p:pic>
        <p:nvPicPr>
          <p:cNvPr id="433" name="Google Shape;433;p72"/>
          <p:cNvPicPr preferRelativeResize="0"/>
          <p:nvPr/>
        </p:nvPicPr>
        <p:blipFill>
          <a:blip r:embed="rId3">
            <a:alphaModFix/>
          </a:blip>
          <a:stretch>
            <a:fillRect/>
          </a:stretch>
        </p:blipFill>
        <p:spPr>
          <a:xfrm>
            <a:off x="1503125" y="832725"/>
            <a:ext cx="5943600" cy="3419475"/>
          </a:xfrm>
          <a:prstGeom prst="rect">
            <a:avLst/>
          </a:prstGeom>
          <a:noFill/>
          <a:ln>
            <a:noFill/>
          </a:ln>
        </p:spPr>
      </p:pic>
      <p:sp>
        <p:nvSpPr>
          <p:cNvPr id="434" name="Google Shape;434;p72"/>
          <p:cNvSpPr txBox="1"/>
          <p:nvPr/>
        </p:nvSpPr>
        <p:spPr>
          <a:xfrm>
            <a:off x="368525" y="228025"/>
            <a:ext cx="30000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500">
                <a:solidFill>
                  <a:schemeClr val="dk1"/>
                </a:solidFill>
                <a:latin typeface="Times New Roman"/>
                <a:ea typeface="Times New Roman"/>
                <a:cs typeface="Times New Roman"/>
                <a:sym typeface="Times New Roman"/>
              </a:rPr>
              <a:t>PSO - Hyper parameter selection:</a:t>
            </a:r>
            <a:endParaRPr sz="15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3"/>
          <p:cNvSpPr txBox="1"/>
          <p:nvPr>
            <p:ph idx="1" type="body"/>
          </p:nvPr>
        </p:nvSpPr>
        <p:spPr>
          <a:xfrm>
            <a:off x="1438275" y="4241400"/>
            <a:ext cx="5998800" cy="6051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Fig 6.34</a:t>
            </a:r>
            <a:r>
              <a:rPr lang="en" sz="1600">
                <a:solidFill>
                  <a:schemeClr val="dk1"/>
                </a:solidFill>
                <a:latin typeface="Times New Roman"/>
                <a:ea typeface="Times New Roman"/>
                <a:cs typeface="Times New Roman"/>
                <a:sym typeface="Times New Roman"/>
              </a:rPr>
              <a:t> Creating the PSO class and updating for each iteration</a:t>
            </a:r>
            <a:endParaRPr sz="16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None/>
            </a:pPr>
            <a:r>
              <a:t/>
            </a:r>
            <a:endParaRPr/>
          </a:p>
        </p:txBody>
      </p:sp>
      <p:pic>
        <p:nvPicPr>
          <p:cNvPr id="440" name="Google Shape;440;p73"/>
          <p:cNvPicPr preferRelativeResize="0"/>
          <p:nvPr/>
        </p:nvPicPr>
        <p:blipFill>
          <a:blip r:embed="rId3">
            <a:alphaModFix/>
          </a:blip>
          <a:stretch>
            <a:fillRect/>
          </a:stretch>
        </p:blipFill>
        <p:spPr>
          <a:xfrm>
            <a:off x="1438275" y="141575"/>
            <a:ext cx="5943600" cy="3924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4"/>
          <p:cNvSpPr txBox="1"/>
          <p:nvPr>
            <p:ph idx="1" type="body"/>
          </p:nvPr>
        </p:nvSpPr>
        <p:spPr>
          <a:xfrm>
            <a:off x="1478725" y="4230575"/>
            <a:ext cx="5998800" cy="6051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Fig 6.35</a:t>
            </a:r>
            <a:r>
              <a:rPr lang="en" sz="1600">
                <a:solidFill>
                  <a:schemeClr val="dk1"/>
                </a:solidFill>
                <a:latin typeface="Times New Roman"/>
                <a:ea typeface="Times New Roman"/>
                <a:cs typeface="Times New Roman"/>
                <a:sym typeface="Times New Roman"/>
              </a:rPr>
              <a:t> Finding the best hyper parameters</a:t>
            </a:r>
            <a:endParaRPr sz="1600"/>
          </a:p>
        </p:txBody>
      </p:sp>
      <p:pic>
        <p:nvPicPr>
          <p:cNvPr id="446" name="Google Shape;446;p74"/>
          <p:cNvPicPr preferRelativeResize="0"/>
          <p:nvPr/>
        </p:nvPicPr>
        <p:blipFill>
          <a:blip r:embed="rId3">
            <a:alphaModFix/>
          </a:blip>
          <a:stretch>
            <a:fillRect/>
          </a:stretch>
        </p:blipFill>
        <p:spPr>
          <a:xfrm>
            <a:off x="1478725" y="350100"/>
            <a:ext cx="5943600" cy="36523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75"/>
          <p:cNvPicPr preferRelativeResize="0"/>
          <p:nvPr/>
        </p:nvPicPr>
        <p:blipFill>
          <a:blip r:embed="rId3">
            <a:alphaModFix/>
          </a:blip>
          <a:stretch>
            <a:fillRect/>
          </a:stretch>
        </p:blipFill>
        <p:spPr>
          <a:xfrm>
            <a:off x="152400" y="926825"/>
            <a:ext cx="8839201" cy="3118400"/>
          </a:xfrm>
          <a:prstGeom prst="rect">
            <a:avLst/>
          </a:prstGeom>
          <a:noFill/>
          <a:ln>
            <a:noFill/>
          </a:ln>
        </p:spPr>
      </p:pic>
      <p:sp>
        <p:nvSpPr>
          <p:cNvPr id="452" name="Google Shape;452;p75"/>
          <p:cNvSpPr txBox="1"/>
          <p:nvPr>
            <p:ph idx="1" type="body"/>
          </p:nvPr>
        </p:nvSpPr>
        <p:spPr>
          <a:xfrm>
            <a:off x="2037500" y="4193300"/>
            <a:ext cx="5110200" cy="6051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0"/>
              </a:spcAft>
              <a:buClr>
                <a:schemeClr val="dk1"/>
              </a:buClr>
              <a:buSzPts val="1018"/>
              <a:buFont typeface="Arial"/>
              <a:buNone/>
            </a:pPr>
            <a:r>
              <a:rPr b="1" lang="en" sz="1602">
                <a:solidFill>
                  <a:schemeClr val="dk1"/>
                </a:solidFill>
                <a:latin typeface="Times New Roman"/>
                <a:ea typeface="Times New Roman"/>
                <a:cs typeface="Times New Roman"/>
                <a:sym typeface="Times New Roman"/>
              </a:rPr>
              <a:t>Fig 6.36 LSTM MODEL – </a:t>
            </a:r>
            <a:r>
              <a:rPr lang="en" sz="1602">
                <a:solidFill>
                  <a:schemeClr val="dk1"/>
                </a:solidFill>
                <a:latin typeface="Times New Roman"/>
                <a:ea typeface="Times New Roman"/>
                <a:cs typeface="Times New Roman"/>
                <a:sym typeface="Times New Roman"/>
              </a:rPr>
              <a:t>Creating Layers for LSTM</a:t>
            </a:r>
            <a:endParaRPr sz="1602">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SzPts val="1018"/>
              <a:buNone/>
            </a:pPr>
            <a:r>
              <a:t/>
            </a:r>
            <a:endParaRPr b="1" sz="1665">
              <a:latin typeface="Times New Roman"/>
              <a:ea typeface="Times New Roman"/>
              <a:cs typeface="Times New Roman"/>
              <a:sym typeface="Times New Roman"/>
            </a:endParaRPr>
          </a:p>
        </p:txBody>
      </p:sp>
      <p:sp>
        <p:nvSpPr>
          <p:cNvPr id="453" name="Google Shape;453;p75"/>
          <p:cNvSpPr txBox="1"/>
          <p:nvPr/>
        </p:nvSpPr>
        <p:spPr>
          <a:xfrm>
            <a:off x="325500" y="479575"/>
            <a:ext cx="715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LSTM MODEL:</a:t>
            </a:r>
            <a:endParaRPr b="1" sz="1600">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76"/>
          <p:cNvPicPr preferRelativeResize="0"/>
          <p:nvPr/>
        </p:nvPicPr>
        <p:blipFill>
          <a:blip r:embed="rId3">
            <a:alphaModFix/>
          </a:blip>
          <a:stretch>
            <a:fillRect/>
          </a:stretch>
        </p:blipFill>
        <p:spPr>
          <a:xfrm>
            <a:off x="1893575" y="152400"/>
            <a:ext cx="5937651" cy="4203426"/>
          </a:xfrm>
          <a:prstGeom prst="rect">
            <a:avLst/>
          </a:prstGeom>
          <a:noFill/>
          <a:ln>
            <a:noFill/>
          </a:ln>
        </p:spPr>
      </p:pic>
      <p:sp>
        <p:nvSpPr>
          <p:cNvPr id="459" name="Google Shape;459;p76"/>
          <p:cNvSpPr txBox="1"/>
          <p:nvPr>
            <p:ph idx="1" type="body"/>
          </p:nvPr>
        </p:nvSpPr>
        <p:spPr>
          <a:xfrm>
            <a:off x="1749900" y="4355825"/>
            <a:ext cx="5508600" cy="605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Fig 6.37 MODEL SUMMARY – </a:t>
            </a:r>
            <a:r>
              <a:rPr lang="en" sz="1500">
                <a:solidFill>
                  <a:schemeClr val="dk1"/>
                </a:solidFill>
                <a:latin typeface="Times New Roman"/>
                <a:ea typeface="Times New Roman"/>
                <a:cs typeface="Times New Roman"/>
                <a:sym typeface="Times New Roman"/>
              </a:rPr>
              <a:t>shows the details of Layers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77"/>
          <p:cNvPicPr preferRelativeResize="0"/>
          <p:nvPr/>
        </p:nvPicPr>
        <p:blipFill>
          <a:blip r:embed="rId3">
            <a:alphaModFix/>
          </a:blip>
          <a:stretch>
            <a:fillRect/>
          </a:stretch>
        </p:blipFill>
        <p:spPr>
          <a:xfrm>
            <a:off x="152400" y="152400"/>
            <a:ext cx="8839198" cy="441619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78"/>
          <p:cNvPicPr preferRelativeResize="0"/>
          <p:nvPr/>
        </p:nvPicPr>
        <p:blipFill>
          <a:blip r:embed="rId3">
            <a:alphaModFix/>
          </a:blip>
          <a:stretch>
            <a:fillRect/>
          </a:stretch>
        </p:blipFill>
        <p:spPr>
          <a:xfrm>
            <a:off x="152400" y="152400"/>
            <a:ext cx="8839201" cy="4327675"/>
          </a:xfrm>
          <a:prstGeom prst="rect">
            <a:avLst/>
          </a:prstGeom>
          <a:noFill/>
          <a:ln>
            <a:noFill/>
          </a:ln>
        </p:spPr>
      </p:pic>
      <p:sp>
        <p:nvSpPr>
          <p:cNvPr id="470" name="Google Shape;470;p78"/>
          <p:cNvSpPr txBox="1"/>
          <p:nvPr>
            <p:ph idx="1" type="body"/>
          </p:nvPr>
        </p:nvSpPr>
        <p:spPr>
          <a:xfrm>
            <a:off x="869700" y="4480075"/>
            <a:ext cx="7404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6.38 TRAINED LSTM MODEL - </a:t>
            </a:r>
            <a:r>
              <a:rPr lang="en" sz="1500">
                <a:solidFill>
                  <a:schemeClr val="dk1"/>
                </a:solidFill>
                <a:latin typeface="Times New Roman"/>
                <a:ea typeface="Times New Roman"/>
                <a:cs typeface="Times New Roman"/>
                <a:sym typeface="Times New Roman"/>
              </a:rPr>
              <a:t>Shows accuracy of each epoch while training</a:t>
            </a:r>
            <a:endParaRPr sz="1500">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79"/>
          <p:cNvPicPr preferRelativeResize="0"/>
          <p:nvPr/>
        </p:nvPicPr>
        <p:blipFill>
          <a:blip r:embed="rId3">
            <a:alphaModFix/>
          </a:blip>
          <a:stretch>
            <a:fillRect/>
          </a:stretch>
        </p:blipFill>
        <p:spPr>
          <a:xfrm>
            <a:off x="1159550" y="152400"/>
            <a:ext cx="6824926" cy="4414624"/>
          </a:xfrm>
          <a:prstGeom prst="rect">
            <a:avLst/>
          </a:prstGeom>
          <a:noFill/>
          <a:ln>
            <a:noFill/>
          </a:ln>
        </p:spPr>
      </p:pic>
      <p:sp>
        <p:nvSpPr>
          <p:cNvPr id="476" name="Google Shape;476;p79"/>
          <p:cNvSpPr txBox="1"/>
          <p:nvPr>
            <p:ph idx="1" type="body"/>
          </p:nvPr>
        </p:nvSpPr>
        <p:spPr>
          <a:xfrm>
            <a:off x="134950" y="4476275"/>
            <a:ext cx="87051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6.39 LSTM MODEL ACCURACY - </a:t>
            </a:r>
            <a:r>
              <a:rPr b="1" lang="en" sz="14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the graph depicts the accuracy of epochs ranging from 0 to 50</a:t>
            </a:r>
            <a:endParaRPr sz="1400">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80"/>
          <p:cNvPicPr preferRelativeResize="0"/>
          <p:nvPr/>
        </p:nvPicPr>
        <p:blipFill>
          <a:blip r:embed="rId3">
            <a:alphaModFix/>
          </a:blip>
          <a:stretch>
            <a:fillRect/>
          </a:stretch>
        </p:blipFill>
        <p:spPr>
          <a:xfrm>
            <a:off x="1056875" y="152400"/>
            <a:ext cx="6770325" cy="4327676"/>
          </a:xfrm>
          <a:prstGeom prst="rect">
            <a:avLst/>
          </a:prstGeom>
          <a:noFill/>
          <a:ln>
            <a:noFill/>
          </a:ln>
        </p:spPr>
      </p:pic>
      <p:sp>
        <p:nvSpPr>
          <p:cNvPr id="482" name="Google Shape;482;p80"/>
          <p:cNvSpPr txBox="1"/>
          <p:nvPr>
            <p:ph idx="1" type="body"/>
          </p:nvPr>
        </p:nvSpPr>
        <p:spPr>
          <a:xfrm>
            <a:off x="1944088" y="4480075"/>
            <a:ext cx="49959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b="1" lang="en">
                <a:latin typeface="Times New Roman"/>
                <a:ea typeface="Times New Roman"/>
                <a:cs typeface="Times New Roman"/>
                <a:sym typeface="Times New Roman"/>
              </a:rPr>
              <a:t>Fig 6.40 LSTM MODEL CONFUSION MATRIX</a:t>
            </a:r>
            <a:endParaRPr b="1">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81"/>
          <p:cNvPicPr preferRelativeResize="0"/>
          <p:nvPr/>
        </p:nvPicPr>
        <p:blipFill>
          <a:blip r:embed="rId3">
            <a:alphaModFix/>
          </a:blip>
          <a:stretch>
            <a:fillRect/>
          </a:stretch>
        </p:blipFill>
        <p:spPr>
          <a:xfrm>
            <a:off x="152400" y="1285725"/>
            <a:ext cx="8839198" cy="2681019"/>
          </a:xfrm>
          <a:prstGeom prst="rect">
            <a:avLst/>
          </a:prstGeom>
          <a:noFill/>
          <a:ln>
            <a:noFill/>
          </a:ln>
        </p:spPr>
      </p:pic>
      <p:sp>
        <p:nvSpPr>
          <p:cNvPr id="488" name="Google Shape;488;p81"/>
          <p:cNvSpPr txBox="1"/>
          <p:nvPr>
            <p:ph idx="1" type="body"/>
          </p:nvPr>
        </p:nvSpPr>
        <p:spPr>
          <a:xfrm>
            <a:off x="1504375" y="420572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6.41 PRECISION AND RECALL OF LSTM MODEL</a:t>
            </a:r>
            <a:endParaRPr b="1">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graphicFrame>
        <p:nvGraphicFramePr>
          <p:cNvPr id="90" name="Google Shape;90;p19"/>
          <p:cNvGraphicFramePr/>
          <p:nvPr/>
        </p:nvGraphicFramePr>
        <p:xfrm>
          <a:off x="93450" y="57192"/>
          <a:ext cx="3000000" cy="3000000"/>
        </p:xfrm>
        <a:graphic>
          <a:graphicData uri="http://schemas.openxmlformats.org/drawingml/2006/table">
            <a:tbl>
              <a:tblPr>
                <a:noFill/>
                <a:tableStyleId>{39D48F7D-31BE-463F-A913-ACE3C233C45C}</a:tableStyleId>
              </a:tblPr>
              <a:tblGrid>
                <a:gridCol w="546175"/>
                <a:gridCol w="2692375"/>
                <a:gridCol w="1522650"/>
                <a:gridCol w="1469000"/>
                <a:gridCol w="1479750"/>
                <a:gridCol w="1297325"/>
              </a:tblGrid>
              <a:tr h="7848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1594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G. Kene and D. P. Theng, "A review on intrusion detection techniques for cloud computing and security challenges," 2015 2nd International Conference on Electronics and Communication Systems (ICECS), Coimbatore, India, 2015, pp. 227-232</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Hybrid based detection</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Accurate detection of known attacks</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Can’t detect unknown attacks</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Different types of Attack generation</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80512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solidFill>
                            <a:schemeClr val="dk1"/>
                          </a:solidFill>
                          <a:highlight>
                            <a:schemeClr val="lt1"/>
                          </a:highlight>
                          <a:latin typeface="Times New Roman"/>
                          <a:ea typeface="Times New Roman"/>
                          <a:cs typeface="Times New Roman"/>
                          <a:sym typeface="Times New Roman"/>
                        </a:rPr>
                        <a:t>M. Ficco, L. Tasquier and R. Aversa, "Intrusion Detection in Cloud Computing," 2013 Eighth International Conference on P2P, Parallel, Grid, Cloud and Internet Computing, Compiegne, France, 2013, pp. 276-283</a:t>
                      </a:r>
                      <a:endParaRPr sz="1300">
                        <a:solidFill>
                          <a:schemeClr val="dk1"/>
                        </a:solidFill>
                        <a:highlight>
                          <a:schemeClr val="lt1"/>
                        </a:highlight>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Artificial Neural Network</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Central correlation system to send alerts</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Less Accuracy</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IDS cloud Architecture</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82"/>
          <p:cNvPicPr preferRelativeResize="0"/>
          <p:nvPr/>
        </p:nvPicPr>
        <p:blipFill>
          <a:blip r:embed="rId3">
            <a:alphaModFix/>
          </a:blip>
          <a:stretch>
            <a:fillRect/>
          </a:stretch>
        </p:blipFill>
        <p:spPr>
          <a:xfrm>
            <a:off x="152400" y="578950"/>
            <a:ext cx="8839201" cy="3925950"/>
          </a:xfrm>
          <a:prstGeom prst="rect">
            <a:avLst/>
          </a:prstGeom>
          <a:noFill/>
          <a:ln>
            <a:noFill/>
          </a:ln>
        </p:spPr>
      </p:pic>
      <p:sp>
        <p:nvSpPr>
          <p:cNvPr id="494" name="Google Shape;494;p82"/>
          <p:cNvSpPr txBox="1"/>
          <p:nvPr/>
        </p:nvSpPr>
        <p:spPr>
          <a:xfrm>
            <a:off x="325500" y="132550"/>
            <a:ext cx="2037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DECISION TREE:</a:t>
            </a:r>
            <a:endParaRPr b="1" sz="1700">
              <a:latin typeface="Times New Roman"/>
              <a:ea typeface="Times New Roman"/>
              <a:cs typeface="Times New Roman"/>
              <a:sym typeface="Times New Roman"/>
            </a:endParaRPr>
          </a:p>
        </p:txBody>
      </p:sp>
      <p:sp>
        <p:nvSpPr>
          <p:cNvPr id="495" name="Google Shape;495;p82"/>
          <p:cNvSpPr txBox="1"/>
          <p:nvPr>
            <p:ph idx="1" type="body"/>
          </p:nvPr>
        </p:nvSpPr>
        <p:spPr>
          <a:xfrm>
            <a:off x="488900" y="4404525"/>
            <a:ext cx="8262900" cy="831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Fig 6.42 PRECISION AND RECALL OF DECISION TREE MODEL </a:t>
            </a:r>
            <a:r>
              <a:rPr b="1" lang="en" sz="1300">
                <a:solidFill>
                  <a:schemeClr val="dk1"/>
                </a:solidFill>
                <a:latin typeface="Times New Roman"/>
                <a:ea typeface="Times New Roman"/>
                <a:cs typeface="Times New Roman"/>
                <a:sym typeface="Times New Roman"/>
              </a:rPr>
              <a:t>– </a:t>
            </a:r>
            <a:r>
              <a:rPr lang="en" sz="1450">
                <a:solidFill>
                  <a:schemeClr val="dk1"/>
                </a:solidFill>
                <a:latin typeface="Times New Roman"/>
                <a:ea typeface="Times New Roman"/>
                <a:cs typeface="Times New Roman"/>
                <a:sym typeface="Times New Roman"/>
              </a:rPr>
              <a:t>Creating decision tree model and depicting its accuracy, precision and recall</a:t>
            </a:r>
            <a:endParaRPr b="1" sz="1450">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83"/>
          <p:cNvPicPr preferRelativeResize="0"/>
          <p:nvPr/>
        </p:nvPicPr>
        <p:blipFill>
          <a:blip r:embed="rId3">
            <a:alphaModFix/>
          </a:blip>
          <a:stretch>
            <a:fillRect/>
          </a:stretch>
        </p:blipFill>
        <p:spPr>
          <a:xfrm>
            <a:off x="152400" y="457500"/>
            <a:ext cx="8839198" cy="4137207"/>
          </a:xfrm>
          <a:prstGeom prst="rect">
            <a:avLst/>
          </a:prstGeom>
          <a:noFill/>
          <a:ln>
            <a:noFill/>
          </a:ln>
        </p:spPr>
      </p:pic>
      <p:sp>
        <p:nvSpPr>
          <p:cNvPr id="501" name="Google Shape;501;p83"/>
          <p:cNvSpPr txBox="1"/>
          <p:nvPr>
            <p:ph idx="1" type="body"/>
          </p:nvPr>
        </p:nvSpPr>
        <p:spPr>
          <a:xfrm>
            <a:off x="617550" y="4454200"/>
            <a:ext cx="79089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b="1" lang="en">
                <a:latin typeface="Times New Roman"/>
                <a:ea typeface="Times New Roman"/>
                <a:cs typeface="Times New Roman"/>
                <a:sym typeface="Times New Roman"/>
              </a:rPr>
              <a:t>Fig 6.43 CONFUSION MATRIX AND ROC CURVE OF DECISION TREE MODEL</a:t>
            </a:r>
            <a:endParaRPr b="1">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84"/>
          <p:cNvPicPr preferRelativeResize="0"/>
          <p:nvPr/>
        </p:nvPicPr>
        <p:blipFill>
          <a:blip r:embed="rId3">
            <a:alphaModFix/>
          </a:blip>
          <a:stretch>
            <a:fillRect/>
          </a:stretch>
        </p:blipFill>
        <p:spPr>
          <a:xfrm>
            <a:off x="152400" y="516825"/>
            <a:ext cx="8839201" cy="4037775"/>
          </a:xfrm>
          <a:prstGeom prst="rect">
            <a:avLst/>
          </a:prstGeom>
          <a:noFill/>
          <a:ln>
            <a:noFill/>
          </a:ln>
        </p:spPr>
      </p:pic>
      <p:sp>
        <p:nvSpPr>
          <p:cNvPr id="507" name="Google Shape;507;p84"/>
          <p:cNvSpPr txBox="1"/>
          <p:nvPr/>
        </p:nvSpPr>
        <p:spPr>
          <a:xfrm>
            <a:off x="213675" y="193800"/>
            <a:ext cx="2447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ENSEMBLE MODEL:</a:t>
            </a:r>
            <a:endParaRPr b="1" sz="1700">
              <a:latin typeface="Times New Roman"/>
              <a:ea typeface="Times New Roman"/>
              <a:cs typeface="Times New Roman"/>
              <a:sym typeface="Times New Roman"/>
            </a:endParaRPr>
          </a:p>
        </p:txBody>
      </p:sp>
      <p:sp>
        <p:nvSpPr>
          <p:cNvPr id="508" name="Google Shape;508;p84"/>
          <p:cNvSpPr txBox="1"/>
          <p:nvPr>
            <p:ph idx="1" type="body"/>
          </p:nvPr>
        </p:nvSpPr>
        <p:spPr>
          <a:xfrm>
            <a:off x="213675" y="4554600"/>
            <a:ext cx="87780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Fig 6.44 GENETIC ALGORITHM </a:t>
            </a:r>
            <a:r>
              <a:rPr b="1" lang="en" sz="1500">
                <a:solidFill>
                  <a:schemeClr val="dk1"/>
                </a:solidFill>
                <a:latin typeface="Times New Roman"/>
                <a:ea typeface="Times New Roman"/>
                <a:cs typeface="Times New Roman"/>
                <a:sym typeface="Times New Roman"/>
              </a:rPr>
              <a:t>– </a:t>
            </a:r>
            <a:r>
              <a:rPr lang="en" sz="1500">
                <a:solidFill>
                  <a:schemeClr val="dk1"/>
                </a:solidFill>
                <a:latin typeface="Times New Roman"/>
                <a:ea typeface="Times New Roman"/>
                <a:cs typeface="Times New Roman"/>
                <a:sym typeface="Times New Roman"/>
              </a:rPr>
              <a:t>finding best fit of weights for ensemble model</a:t>
            </a:r>
            <a:endParaRPr>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85"/>
          <p:cNvPicPr preferRelativeResize="0"/>
          <p:nvPr/>
        </p:nvPicPr>
        <p:blipFill>
          <a:blip r:embed="rId3">
            <a:alphaModFix/>
          </a:blip>
          <a:stretch>
            <a:fillRect/>
          </a:stretch>
        </p:blipFill>
        <p:spPr>
          <a:xfrm>
            <a:off x="152400" y="152400"/>
            <a:ext cx="8839201" cy="2737401"/>
          </a:xfrm>
          <a:prstGeom prst="rect">
            <a:avLst/>
          </a:prstGeom>
          <a:noFill/>
          <a:ln>
            <a:noFill/>
          </a:ln>
        </p:spPr>
      </p:pic>
      <p:sp>
        <p:nvSpPr>
          <p:cNvPr id="514" name="Google Shape;514;p85"/>
          <p:cNvSpPr txBox="1"/>
          <p:nvPr>
            <p:ph idx="1" type="body"/>
          </p:nvPr>
        </p:nvSpPr>
        <p:spPr>
          <a:xfrm>
            <a:off x="223450" y="4392100"/>
            <a:ext cx="8768100" cy="6051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0"/>
              </a:spcAft>
              <a:buNone/>
            </a:pPr>
            <a:r>
              <a:rPr b="1" lang="en">
                <a:latin typeface="Times New Roman"/>
                <a:ea typeface="Times New Roman"/>
                <a:cs typeface="Times New Roman"/>
                <a:sym typeface="Times New Roman"/>
              </a:rPr>
              <a:t>Fig 6.45 ACCURACY AND PREDICTION OF ENSEMBLE MODEL </a:t>
            </a:r>
            <a:r>
              <a:rPr b="1" lang="en" sz="1300">
                <a:solidFill>
                  <a:schemeClr val="dk1"/>
                </a:solidFill>
                <a:latin typeface="Times New Roman"/>
                <a:ea typeface="Times New Roman"/>
                <a:cs typeface="Times New Roman"/>
                <a:sym typeface="Times New Roman"/>
              </a:rPr>
              <a:t> </a:t>
            </a:r>
            <a:r>
              <a:rPr b="1" lang="en" sz="1732">
                <a:solidFill>
                  <a:schemeClr val="dk1"/>
                </a:solidFill>
                <a:latin typeface="Times New Roman"/>
                <a:ea typeface="Times New Roman"/>
                <a:cs typeface="Times New Roman"/>
                <a:sym typeface="Times New Roman"/>
              </a:rPr>
              <a:t>– </a:t>
            </a:r>
            <a:r>
              <a:rPr lang="en" sz="1732">
                <a:solidFill>
                  <a:schemeClr val="dk1"/>
                </a:solidFill>
                <a:latin typeface="Times New Roman"/>
                <a:ea typeface="Times New Roman"/>
                <a:cs typeface="Times New Roman"/>
                <a:sym typeface="Times New Roman"/>
              </a:rPr>
              <a:t>Shows the best fit weight and the accuracy of the model using those weights.</a:t>
            </a:r>
            <a:endParaRPr sz="2232">
              <a:latin typeface="Times New Roman"/>
              <a:ea typeface="Times New Roman"/>
              <a:cs typeface="Times New Roman"/>
              <a:sym typeface="Times New Roman"/>
            </a:endParaRPr>
          </a:p>
        </p:txBody>
      </p:sp>
      <p:pic>
        <p:nvPicPr>
          <p:cNvPr id="515" name="Google Shape;515;p85"/>
          <p:cNvPicPr preferRelativeResize="0"/>
          <p:nvPr/>
        </p:nvPicPr>
        <p:blipFill>
          <a:blip r:embed="rId4">
            <a:alphaModFix/>
          </a:blip>
          <a:stretch>
            <a:fillRect/>
          </a:stretch>
        </p:blipFill>
        <p:spPr>
          <a:xfrm>
            <a:off x="152400" y="2925463"/>
            <a:ext cx="8698850" cy="1430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ph idx="1" type="body"/>
          </p:nvPr>
        </p:nvSpPr>
        <p:spPr>
          <a:xfrm>
            <a:off x="440425" y="4064650"/>
            <a:ext cx="8152500" cy="6051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Fig 6.46 OUTCOMES OF ENSEMBLE MODEL – </a:t>
            </a:r>
            <a:r>
              <a:rPr lang="en" sz="1500">
                <a:solidFill>
                  <a:schemeClr val="dk1"/>
                </a:solidFill>
                <a:latin typeface="Times New Roman"/>
                <a:ea typeface="Times New Roman"/>
                <a:cs typeface="Times New Roman"/>
                <a:sym typeface="Times New Roman"/>
              </a:rPr>
              <a:t>Shows the predicted classes and no of instances in their respective class.</a:t>
            </a:r>
            <a:endParaRPr sz="2000"/>
          </a:p>
        </p:txBody>
      </p:sp>
      <p:pic>
        <p:nvPicPr>
          <p:cNvPr id="521" name="Google Shape;521;p86"/>
          <p:cNvPicPr preferRelativeResize="0"/>
          <p:nvPr/>
        </p:nvPicPr>
        <p:blipFill>
          <a:blip r:embed="rId3">
            <a:alphaModFix/>
          </a:blip>
          <a:stretch>
            <a:fillRect/>
          </a:stretch>
        </p:blipFill>
        <p:spPr>
          <a:xfrm>
            <a:off x="240900" y="605925"/>
            <a:ext cx="7927650" cy="2971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87"/>
          <p:cNvPicPr preferRelativeResize="0"/>
          <p:nvPr/>
        </p:nvPicPr>
        <p:blipFill>
          <a:blip r:embed="rId3">
            <a:alphaModFix/>
          </a:blip>
          <a:stretch>
            <a:fillRect/>
          </a:stretch>
        </p:blipFill>
        <p:spPr>
          <a:xfrm>
            <a:off x="1503650" y="152400"/>
            <a:ext cx="5942124" cy="4377349"/>
          </a:xfrm>
          <a:prstGeom prst="rect">
            <a:avLst/>
          </a:prstGeom>
          <a:noFill/>
          <a:ln>
            <a:noFill/>
          </a:ln>
        </p:spPr>
      </p:pic>
      <p:sp>
        <p:nvSpPr>
          <p:cNvPr id="527" name="Google Shape;527;p87"/>
          <p:cNvSpPr txBox="1"/>
          <p:nvPr>
            <p:ph idx="1" type="body"/>
          </p:nvPr>
        </p:nvSpPr>
        <p:spPr>
          <a:xfrm>
            <a:off x="1636813" y="4442800"/>
            <a:ext cx="59988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b="1" lang="en">
                <a:latin typeface="Times New Roman"/>
                <a:ea typeface="Times New Roman"/>
                <a:cs typeface="Times New Roman"/>
                <a:sym typeface="Times New Roman"/>
              </a:rPr>
              <a:t>Fig 6.47 CONFUSION MATRIX OF ENSEMBLE MODEL</a:t>
            </a:r>
            <a:endParaRPr b="1">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idx="1" type="body"/>
          </p:nvPr>
        </p:nvSpPr>
        <p:spPr>
          <a:xfrm>
            <a:off x="1596450" y="4628050"/>
            <a:ext cx="5951100" cy="442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Fig 6.48 CLASSES IN THE DATASET</a:t>
            </a:r>
            <a:endParaRPr sz="1600"/>
          </a:p>
        </p:txBody>
      </p:sp>
      <p:pic>
        <p:nvPicPr>
          <p:cNvPr id="533" name="Google Shape;533;p88"/>
          <p:cNvPicPr preferRelativeResize="0"/>
          <p:nvPr/>
        </p:nvPicPr>
        <p:blipFill>
          <a:blip r:embed="rId3">
            <a:alphaModFix/>
          </a:blip>
          <a:stretch>
            <a:fillRect/>
          </a:stretch>
        </p:blipFill>
        <p:spPr>
          <a:xfrm>
            <a:off x="1158975" y="196650"/>
            <a:ext cx="6353850" cy="4431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89"/>
          <p:cNvPicPr preferRelativeResize="0"/>
          <p:nvPr/>
        </p:nvPicPr>
        <p:blipFill>
          <a:blip r:embed="rId3">
            <a:alphaModFix/>
          </a:blip>
          <a:stretch>
            <a:fillRect/>
          </a:stretch>
        </p:blipFill>
        <p:spPr>
          <a:xfrm>
            <a:off x="628450" y="142050"/>
            <a:ext cx="7741926" cy="4227226"/>
          </a:xfrm>
          <a:prstGeom prst="rect">
            <a:avLst/>
          </a:prstGeom>
          <a:noFill/>
          <a:ln>
            <a:noFill/>
          </a:ln>
        </p:spPr>
      </p:pic>
      <p:sp>
        <p:nvSpPr>
          <p:cNvPr id="539" name="Google Shape;539;p89"/>
          <p:cNvSpPr txBox="1"/>
          <p:nvPr/>
        </p:nvSpPr>
        <p:spPr>
          <a:xfrm>
            <a:off x="973825" y="4565900"/>
            <a:ext cx="626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Fig 6.49 index function for flask app</a:t>
            </a:r>
            <a:endParaRPr b="1" sz="1600">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ph idx="1" type="body"/>
          </p:nvPr>
        </p:nvSpPr>
        <p:spPr>
          <a:xfrm>
            <a:off x="1363250" y="4220225"/>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Fig 6.50 CSS for the web page</a:t>
            </a:r>
            <a:endParaRPr b="1" sz="1600">
              <a:solidFill>
                <a:schemeClr val="dk1"/>
              </a:solidFill>
              <a:latin typeface="Times New Roman"/>
              <a:ea typeface="Times New Roman"/>
              <a:cs typeface="Times New Roman"/>
              <a:sym typeface="Times New Roman"/>
            </a:endParaRPr>
          </a:p>
        </p:txBody>
      </p:sp>
      <p:pic>
        <p:nvPicPr>
          <p:cNvPr id="545" name="Google Shape;545;p90"/>
          <p:cNvPicPr preferRelativeResize="0"/>
          <p:nvPr/>
        </p:nvPicPr>
        <p:blipFill>
          <a:blip r:embed="rId3">
            <a:alphaModFix/>
          </a:blip>
          <a:stretch>
            <a:fillRect/>
          </a:stretch>
        </p:blipFill>
        <p:spPr>
          <a:xfrm>
            <a:off x="1363250" y="131700"/>
            <a:ext cx="6295997" cy="392577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1"/>
          <p:cNvSpPr txBox="1"/>
          <p:nvPr>
            <p:ph idx="1" type="body"/>
          </p:nvPr>
        </p:nvSpPr>
        <p:spPr>
          <a:xfrm>
            <a:off x="1274150" y="4240925"/>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Fig 6.51 CSS for the web page (continued)</a:t>
            </a:r>
            <a:endParaRPr b="1" sz="1600">
              <a:solidFill>
                <a:schemeClr val="dk1"/>
              </a:solidFill>
              <a:latin typeface="Times New Roman"/>
              <a:ea typeface="Times New Roman"/>
              <a:cs typeface="Times New Roman"/>
              <a:sym typeface="Times New Roman"/>
            </a:endParaRPr>
          </a:p>
        </p:txBody>
      </p:sp>
      <p:pic>
        <p:nvPicPr>
          <p:cNvPr id="551" name="Google Shape;551;p91"/>
          <p:cNvPicPr preferRelativeResize="0"/>
          <p:nvPr/>
        </p:nvPicPr>
        <p:blipFill>
          <a:blip r:embed="rId3">
            <a:alphaModFix/>
          </a:blip>
          <a:stretch>
            <a:fillRect/>
          </a:stretch>
        </p:blipFill>
        <p:spPr>
          <a:xfrm>
            <a:off x="1590925" y="162750"/>
            <a:ext cx="6295997" cy="3925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aphicFrame>
        <p:nvGraphicFramePr>
          <p:cNvPr id="95" name="Google Shape;95;p20"/>
          <p:cNvGraphicFramePr/>
          <p:nvPr/>
        </p:nvGraphicFramePr>
        <p:xfrm>
          <a:off x="93450" y="57192"/>
          <a:ext cx="3000000" cy="3000000"/>
        </p:xfrm>
        <a:graphic>
          <a:graphicData uri="http://schemas.openxmlformats.org/drawingml/2006/table">
            <a:tbl>
              <a:tblPr>
                <a:noFill/>
                <a:tableStyleId>{39D48F7D-31BE-463F-A913-ACE3C233C45C}</a:tableStyleId>
              </a:tblPr>
              <a:tblGrid>
                <a:gridCol w="546175"/>
                <a:gridCol w="2692375"/>
                <a:gridCol w="1522650"/>
                <a:gridCol w="1469000"/>
                <a:gridCol w="1479750"/>
                <a:gridCol w="1297325"/>
              </a:tblGrid>
              <a:tr h="7931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tc>
              </a:tr>
              <a:tr h="20178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latin typeface="Times New Roman"/>
                          <a:ea typeface="Times New Roman"/>
                          <a:cs typeface="Times New Roman"/>
                          <a:sym typeface="Times New Roman"/>
                        </a:rPr>
                        <a:t>U. Oktay and O. K. Sahingoz, "Proxy Network Intrusion Detection System for cloud computing," 2013 The International Conference on Technological Advances in Electrical, Electronics and Computer Engineering (TAEECE), Konya, Turkey, 2013, pp. 98-104</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Deep learning algorithms</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Better at hardware usage</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Time taking</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Anomaly based IDS</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r>
              <a:tr h="20100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7</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highlight>
                            <a:schemeClr val="lt1"/>
                          </a:highlight>
                          <a:latin typeface="Times New Roman"/>
                          <a:ea typeface="Times New Roman"/>
                          <a:cs typeface="Times New Roman"/>
                          <a:sym typeface="Times New Roman"/>
                        </a:rPr>
                        <a:t>A. Kannan, G. Q. Maguire Jr., A. Sharma and P. Schoo, "Genetic Algorithm Based Feature Selection Algorithm for Effective Intrusion Detection in Cloud Networks," 2012 IEEE 12th International Conference on Data Mining Workshops, 2012, pp. 416-423.</a:t>
                      </a:r>
                      <a:endParaRPr>
                        <a:solidFill>
                          <a:schemeClr val="dk1"/>
                        </a:solidFill>
                        <a:highlight>
                          <a:schemeClr val="lt1"/>
                        </a:highlight>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Genetic Feature Selection</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Low false alarm rate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Features are removed without any extractions.</a:t>
                      </a:r>
                      <a:endParaRPr sz="15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Genetic Algorithm model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2"/>
          <p:cNvSpPr txBox="1"/>
          <p:nvPr>
            <p:ph idx="1" type="body"/>
          </p:nvPr>
        </p:nvSpPr>
        <p:spPr>
          <a:xfrm>
            <a:off x="1770925" y="3909750"/>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Fig 6.52 HTML for the web page</a:t>
            </a:r>
            <a:endParaRPr b="1" sz="1600">
              <a:solidFill>
                <a:schemeClr val="dk1"/>
              </a:solidFill>
              <a:latin typeface="Times New Roman"/>
              <a:ea typeface="Times New Roman"/>
              <a:cs typeface="Times New Roman"/>
              <a:sym typeface="Times New Roman"/>
            </a:endParaRPr>
          </a:p>
        </p:txBody>
      </p:sp>
      <p:pic>
        <p:nvPicPr>
          <p:cNvPr id="557" name="Google Shape;557;p92"/>
          <p:cNvPicPr preferRelativeResize="0"/>
          <p:nvPr/>
        </p:nvPicPr>
        <p:blipFill>
          <a:blip r:embed="rId3">
            <a:alphaModFix/>
          </a:blip>
          <a:stretch>
            <a:fillRect/>
          </a:stretch>
        </p:blipFill>
        <p:spPr>
          <a:xfrm>
            <a:off x="100675" y="1145900"/>
            <a:ext cx="8839204" cy="256371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3"/>
          <p:cNvSpPr txBox="1"/>
          <p:nvPr>
            <p:ph idx="1" type="body"/>
          </p:nvPr>
        </p:nvSpPr>
        <p:spPr>
          <a:xfrm>
            <a:off x="1760575" y="4209875"/>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1018"/>
              <a:buNone/>
            </a:pPr>
            <a:r>
              <a:rPr b="1" lang="en" sz="1600">
                <a:solidFill>
                  <a:schemeClr val="dk1"/>
                </a:solidFill>
                <a:latin typeface="Times New Roman"/>
                <a:ea typeface="Times New Roman"/>
                <a:cs typeface="Times New Roman"/>
                <a:sym typeface="Times New Roman"/>
              </a:rPr>
              <a:t>Fig 6.53 Requirements.txt for creating docker container</a:t>
            </a:r>
            <a:endParaRPr b="1" sz="1600">
              <a:solidFill>
                <a:schemeClr val="dk1"/>
              </a:solidFill>
              <a:latin typeface="Times New Roman"/>
              <a:ea typeface="Times New Roman"/>
              <a:cs typeface="Times New Roman"/>
              <a:sym typeface="Times New Roman"/>
            </a:endParaRPr>
          </a:p>
        </p:txBody>
      </p:sp>
      <p:pic>
        <p:nvPicPr>
          <p:cNvPr id="563" name="Google Shape;563;p93"/>
          <p:cNvPicPr preferRelativeResize="0"/>
          <p:nvPr/>
        </p:nvPicPr>
        <p:blipFill>
          <a:blip r:embed="rId3">
            <a:alphaModFix/>
          </a:blip>
          <a:stretch>
            <a:fillRect/>
          </a:stretch>
        </p:blipFill>
        <p:spPr>
          <a:xfrm>
            <a:off x="1425325" y="79950"/>
            <a:ext cx="6489093" cy="39257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idx="1" type="body"/>
          </p:nvPr>
        </p:nvSpPr>
        <p:spPr>
          <a:xfrm>
            <a:off x="1657075" y="4261625"/>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Fig 6.54 Created docker images</a:t>
            </a:r>
            <a:endParaRPr b="1" sz="1600">
              <a:solidFill>
                <a:schemeClr val="dk1"/>
              </a:solidFill>
              <a:latin typeface="Times New Roman"/>
              <a:ea typeface="Times New Roman"/>
              <a:cs typeface="Times New Roman"/>
              <a:sym typeface="Times New Roman"/>
            </a:endParaRPr>
          </a:p>
        </p:txBody>
      </p:sp>
      <p:pic>
        <p:nvPicPr>
          <p:cNvPr id="569" name="Google Shape;569;p94"/>
          <p:cNvPicPr preferRelativeResize="0"/>
          <p:nvPr/>
        </p:nvPicPr>
        <p:blipFill>
          <a:blip r:embed="rId3">
            <a:alphaModFix/>
          </a:blip>
          <a:stretch>
            <a:fillRect/>
          </a:stretch>
        </p:blipFill>
        <p:spPr>
          <a:xfrm>
            <a:off x="1259750" y="111000"/>
            <a:ext cx="6281242" cy="392577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idx="1" type="body"/>
          </p:nvPr>
        </p:nvSpPr>
        <p:spPr>
          <a:xfrm>
            <a:off x="1800925" y="4230575"/>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Fig 6.55 Deployment of CSS Web app in Microsoft Azure</a:t>
            </a:r>
            <a:endParaRPr b="1" sz="1600">
              <a:solidFill>
                <a:schemeClr val="dk1"/>
              </a:solidFill>
              <a:latin typeface="Times New Roman"/>
              <a:ea typeface="Times New Roman"/>
              <a:cs typeface="Times New Roman"/>
              <a:sym typeface="Times New Roman"/>
            </a:endParaRPr>
          </a:p>
        </p:txBody>
      </p:sp>
      <p:pic>
        <p:nvPicPr>
          <p:cNvPr id="575" name="Google Shape;575;p95"/>
          <p:cNvPicPr preferRelativeResize="0"/>
          <p:nvPr/>
        </p:nvPicPr>
        <p:blipFill>
          <a:blip r:embed="rId3">
            <a:alphaModFix/>
          </a:blip>
          <a:stretch>
            <a:fillRect/>
          </a:stretch>
        </p:blipFill>
        <p:spPr>
          <a:xfrm>
            <a:off x="1518475" y="121350"/>
            <a:ext cx="6281242" cy="392577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idx="1" type="body"/>
          </p:nvPr>
        </p:nvSpPr>
        <p:spPr>
          <a:xfrm>
            <a:off x="1769900" y="4220225"/>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Fig 6.56 Prediction of a csv file from the Web app</a:t>
            </a:r>
            <a:endParaRPr b="1" sz="1600">
              <a:solidFill>
                <a:schemeClr val="dk1"/>
              </a:solidFill>
              <a:latin typeface="Times New Roman"/>
              <a:ea typeface="Times New Roman"/>
              <a:cs typeface="Times New Roman"/>
              <a:sym typeface="Times New Roman"/>
            </a:endParaRPr>
          </a:p>
        </p:txBody>
      </p:sp>
      <p:pic>
        <p:nvPicPr>
          <p:cNvPr id="581" name="Google Shape;581;p96"/>
          <p:cNvPicPr preferRelativeResize="0"/>
          <p:nvPr/>
        </p:nvPicPr>
        <p:blipFill>
          <a:blip r:embed="rId3">
            <a:alphaModFix/>
          </a:blip>
          <a:stretch>
            <a:fillRect/>
          </a:stretch>
        </p:blipFill>
        <p:spPr>
          <a:xfrm>
            <a:off x="1487450" y="142050"/>
            <a:ext cx="6281242" cy="392577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311700" y="336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METRICS FOR EVALUATION</a:t>
            </a:r>
            <a:endParaRPr b="1">
              <a:latin typeface="Times New Roman"/>
              <a:ea typeface="Times New Roman"/>
              <a:cs typeface="Times New Roman"/>
              <a:sym typeface="Times New Roman"/>
            </a:endParaRPr>
          </a:p>
        </p:txBody>
      </p:sp>
      <p:sp>
        <p:nvSpPr>
          <p:cNvPr id="587" name="Google Shape;587;p97"/>
          <p:cNvSpPr txBox="1"/>
          <p:nvPr>
            <p:ph idx="1" type="body"/>
          </p:nvPr>
        </p:nvSpPr>
        <p:spPr>
          <a:xfrm>
            <a:off x="311700" y="1050425"/>
            <a:ext cx="8520600" cy="3718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1500" u="sng">
                <a:solidFill>
                  <a:schemeClr val="dk1"/>
                </a:solidFill>
                <a:latin typeface="Times New Roman"/>
                <a:ea typeface="Times New Roman"/>
                <a:cs typeface="Times New Roman"/>
                <a:sym typeface="Times New Roman"/>
              </a:rPr>
              <a:t>THRESHOLD METRICS:</a:t>
            </a:r>
            <a:endParaRPr b="1" sz="1500" u="sng">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Classification Rate (CR): </a:t>
            </a:r>
            <a:r>
              <a:rPr lang="en" sz="1500">
                <a:solidFill>
                  <a:schemeClr val="dk1"/>
                </a:solidFill>
                <a:latin typeface="Times New Roman"/>
                <a:ea typeface="Times New Roman"/>
                <a:cs typeface="Times New Roman"/>
                <a:sym typeface="Times New Roman"/>
              </a:rPr>
              <a:t>Classification rate is a metric that measures the accuracy of a classifier, or how well it can predict the correct class label of a data point.</a:t>
            </a:r>
            <a:endParaRPr b="1" sz="1500">
              <a:solidFill>
                <a:schemeClr val="dk1"/>
              </a:solidFill>
              <a:latin typeface="Times New Roman"/>
              <a:ea typeface="Times New Roman"/>
              <a:cs typeface="Times New Roman"/>
              <a:sym typeface="Times New Roman"/>
            </a:endParaRPr>
          </a:p>
          <a:p>
            <a:pPr indent="0" lvl="0" marL="22860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454660" lvl="0" marL="228600" rtl="0" algn="ctr">
              <a:lnSpc>
                <a:spcPct val="150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Classification Rate = Number of Correct Predictions / Total Number of Predictions</a:t>
            </a:r>
            <a:endParaRPr b="1" sz="15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F Measure (FM): </a:t>
            </a:r>
            <a:r>
              <a:rPr lang="en" sz="1500">
                <a:solidFill>
                  <a:schemeClr val="dk1"/>
                </a:solidFill>
                <a:latin typeface="Times New Roman"/>
                <a:ea typeface="Times New Roman"/>
                <a:cs typeface="Times New Roman"/>
                <a:sym typeface="Times New Roman"/>
              </a:rPr>
              <a:t>F-measure is a metric used to measure the accuracy of a classification model. It is a harmonic mean between precision and recall. </a:t>
            </a:r>
            <a:endParaRPr b="1" sz="15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454660" lvl="0" marL="228600" rtl="0" algn="just">
              <a:lnSpc>
                <a:spcPct val="150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F-measure = 2 * (Precision * Recall) / (Precision + Recall)</a:t>
            </a:r>
            <a:endParaRPr b="1" sz="15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5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idx="1" type="body"/>
          </p:nvPr>
        </p:nvSpPr>
        <p:spPr>
          <a:xfrm>
            <a:off x="311700" y="453325"/>
            <a:ext cx="8520600" cy="41157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1600" u="sng">
                <a:solidFill>
                  <a:schemeClr val="dk1"/>
                </a:solidFill>
                <a:latin typeface="Times New Roman"/>
                <a:ea typeface="Times New Roman"/>
                <a:cs typeface="Times New Roman"/>
                <a:sym typeface="Times New Roman"/>
              </a:rPr>
              <a:t>RANKING METRICS:</a:t>
            </a:r>
            <a:endParaRPr b="1" sz="1600" u="sng">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Accuracy: </a:t>
            </a:r>
            <a:r>
              <a:rPr lang="en" sz="1600">
                <a:solidFill>
                  <a:schemeClr val="dk1"/>
                </a:solidFill>
                <a:latin typeface="Times New Roman"/>
                <a:ea typeface="Times New Roman"/>
                <a:cs typeface="Times New Roman"/>
                <a:sym typeface="Times New Roman"/>
              </a:rPr>
              <a:t>It is the percentage of correctly predicted labels out of all instances in the dataset.</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454660" lvl="0" marL="228600" rtl="0" algn="just">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Accuracy = (Number of Correct Predictions) / Total Number of Predictions</a:t>
            </a:r>
            <a:endParaRPr b="1" sz="1600">
              <a:solidFill>
                <a:schemeClr val="dk1"/>
              </a:solidFill>
              <a:latin typeface="Times New Roman"/>
              <a:ea typeface="Times New Roman"/>
              <a:cs typeface="Times New Roman"/>
              <a:sym typeface="Times New Roman"/>
            </a:endParaRPr>
          </a:p>
          <a:p>
            <a:pPr indent="454660" lvl="0" marL="228600" rtl="0" algn="just">
              <a:lnSpc>
                <a:spcPct val="150000"/>
              </a:lnSpc>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Recall: </a:t>
            </a:r>
            <a:r>
              <a:rPr lang="en" sz="1600">
                <a:solidFill>
                  <a:schemeClr val="dk1"/>
                </a:solidFill>
                <a:latin typeface="Times New Roman"/>
                <a:ea typeface="Times New Roman"/>
                <a:cs typeface="Times New Roman"/>
                <a:sym typeface="Times New Roman"/>
              </a:rPr>
              <a:t>Recall measures the proportion of actual positive instances that are correctly identified by the model as positive.</a:t>
            </a:r>
            <a:endParaRPr b="1" sz="1600">
              <a:solidFill>
                <a:schemeClr val="dk1"/>
              </a:solidFill>
              <a:latin typeface="Times New Roman"/>
              <a:ea typeface="Times New Roman"/>
              <a:cs typeface="Times New Roman"/>
              <a:sym typeface="Times New Roman"/>
            </a:endParaRPr>
          </a:p>
          <a:p>
            <a:pPr indent="454660" lvl="0" marL="228600" rtl="0" algn="just">
              <a:lnSpc>
                <a:spcPct val="15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454660" lvl="0" marL="228600" rtl="0" algn="just">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Recall = True Positives / (True Positives + False Negatives)</a:t>
            </a:r>
            <a:endParaRPr sz="16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idx="1" type="body"/>
          </p:nvPr>
        </p:nvSpPr>
        <p:spPr>
          <a:xfrm>
            <a:off x="311700" y="442425"/>
            <a:ext cx="8520600" cy="41265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Precision (PR): </a:t>
            </a:r>
            <a:r>
              <a:rPr lang="en" sz="1500">
                <a:solidFill>
                  <a:schemeClr val="dk1"/>
                </a:solidFill>
                <a:latin typeface="Times New Roman"/>
                <a:ea typeface="Times New Roman"/>
                <a:cs typeface="Times New Roman"/>
                <a:sym typeface="Times New Roman"/>
              </a:rPr>
              <a:t>Precision is a measure of the accuracy of a measurement or a system that produces measurements. </a:t>
            </a:r>
            <a:endParaRPr b="1" sz="15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228600" lvl="0" marL="228600" rtl="0" algn="l">
              <a:lnSpc>
                <a:spcPct val="150000"/>
              </a:lnSpc>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  Precision = (Number of correctly estimated measurements / Total number of measurements) x 100</a:t>
            </a:r>
            <a:endParaRPr b="1" sz="14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Area Under ROC Curve (AUC): </a:t>
            </a:r>
            <a:r>
              <a:rPr lang="en" sz="1500">
                <a:solidFill>
                  <a:schemeClr val="dk1"/>
                </a:solidFill>
                <a:latin typeface="Times New Roman"/>
                <a:ea typeface="Times New Roman"/>
                <a:cs typeface="Times New Roman"/>
                <a:sym typeface="Times New Roman"/>
              </a:rPr>
              <a:t>AUC, or Area Under the Receiver Operating Characteristic Curve, is a metric used to measure the performance of a binary classifier. It is a way to measure the accuracy and power of a classifier. AUC measures the area under the ROC curve, which is a graph of the true positive rate against the false positive rate.</a:t>
            </a:r>
            <a:endParaRPr b="1" sz="15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228600" lvl="0" marL="0" rtl="0" algn="ctr">
              <a:lnSpc>
                <a:spcPct val="150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AUC = ∫0,1 ROC(t)dt</a:t>
            </a:r>
            <a:endParaRPr sz="15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00"/>
          <p:cNvSpPr txBox="1"/>
          <p:nvPr>
            <p:ph idx="1" type="body"/>
          </p:nvPr>
        </p:nvSpPr>
        <p:spPr>
          <a:xfrm>
            <a:off x="311700" y="638575"/>
            <a:ext cx="8520600" cy="39303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 sz="1600" u="sng">
                <a:solidFill>
                  <a:schemeClr val="dk1"/>
                </a:solidFill>
                <a:latin typeface="Times New Roman"/>
                <a:ea typeface="Times New Roman"/>
                <a:cs typeface="Times New Roman"/>
                <a:sym typeface="Times New Roman"/>
              </a:rPr>
              <a:t>PROBABILITY METRICS:</a:t>
            </a:r>
            <a:endParaRPr b="1" sz="1600" u="sng">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Root Mean Square Error (RMSE): </a:t>
            </a:r>
            <a:r>
              <a:rPr lang="en" sz="1600">
                <a:solidFill>
                  <a:schemeClr val="dk1"/>
                </a:solidFill>
                <a:latin typeface="Times New Roman"/>
                <a:ea typeface="Times New Roman"/>
                <a:cs typeface="Times New Roman"/>
                <a:sym typeface="Times New Roman"/>
              </a:rPr>
              <a:t>Root Mean Square Error (RMSE) is a measure of how well a model fits a dataset. It is the average of the squared differences between the observed values and the predicted values.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0" lvl="0" marL="457200" rtl="0" algn="ctr">
              <a:lnSpc>
                <a:spcPct val="150000"/>
              </a:lnSpc>
              <a:spcBef>
                <a:spcPts val="0"/>
              </a:spcBef>
              <a:spcAft>
                <a:spcPts val="80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RMSE = </a:t>
            </a:r>
            <a:r>
              <a:rPr lang="en" sz="1600">
                <a:solidFill>
                  <a:schemeClr val="dk1"/>
                </a:solidFill>
                <a:latin typeface="Times New Roman"/>
                <a:ea typeface="Times New Roman"/>
                <a:cs typeface="Times New Roman"/>
                <a:sym typeface="Times New Roman"/>
              </a:rPr>
              <a:t>√</a:t>
            </a:r>
            <a:r>
              <a:rPr b="1" lang="en" sz="1600">
                <a:solidFill>
                  <a:schemeClr val="dk1"/>
                </a:solidFill>
                <a:latin typeface="Times New Roman"/>
                <a:ea typeface="Times New Roman"/>
                <a:cs typeface="Times New Roman"/>
                <a:sym typeface="Times New Roman"/>
              </a:rPr>
              <a:t>(∑ (predicted - observed)² / n)</a:t>
            </a:r>
            <a:endParaRPr sz="16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1"/>
          <p:cNvSpPr txBox="1"/>
          <p:nvPr>
            <p:ph idx="1" type="body"/>
          </p:nvPr>
        </p:nvSpPr>
        <p:spPr>
          <a:xfrm>
            <a:off x="246900" y="3920875"/>
            <a:ext cx="8650200" cy="6051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Tb 4.1 Accuracy, Precision, Recall, F Measure of random datasets using ensemble model</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graphicFrame>
        <p:nvGraphicFramePr>
          <p:cNvPr id="608" name="Google Shape;608;p101"/>
          <p:cNvGraphicFramePr/>
          <p:nvPr/>
        </p:nvGraphicFramePr>
        <p:xfrm>
          <a:off x="952500" y="1198925"/>
          <a:ext cx="3000000" cy="3000000"/>
        </p:xfrm>
        <a:graphic>
          <a:graphicData uri="http://schemas.openxmlformats.org/drawingml/2006/table">
            <a:tbl>
              <a:tblPr>
                <a:noFill/>
                <a:tableStyleId>{39D48F7D-31BE-463F-A913-ACE3C233C45C}</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Validation data</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Accuracy</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Precision</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Recall</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F Measure</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Valdata_2.csv</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0.98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0.9</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0.97</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0.99</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X_val.csv</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0.75</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0.78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0.75</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0.70</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Valdata_12.csv</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0.75</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0.77</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0.75</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0.72</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Valdata_3.csv</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0.80</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0.81</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0.81</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0.80</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aphicFrame>
        <p:nvGraphicFramePr>
          <p:cNvPr id="100" name="Google Shape;100;p21"/>
          <p:cNvGraphicFramePr/>
          <p:nvPr/>
        </p:nvGraphicFramePr>
        <p:xfrm>
          <a:off x="93450" y="57192"/>
          <a:ext cx="3000000" cy="3000000"/>
        </p:xfrm>
        <a:graphic>
          <a:graphicData uri="http://schemas.openxmlformats.org/drawingml/2006/table">
            <a:tbl>
              <a:tblPr>
                <a:noFill/>
                <a:tableStyleId>{39D48F7D-31BE-463F-A913-ACE3C233C45C}</a:tableStyleId>
              </a:tblPr>
              <a:tblGrid>
                <a:gridCol w="546175"/>
                <a:gridCol w="2692375"/>
                <a:gridCol w="1522650"/>
                <a:gridCol w="1469000"/>
                <a:gridCol w="1479750"/>
                <a:gridCol w="1297325"/>
              </a:tblGrid>
              <a:tr h="73755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tc>
              </a:tr>
              <a:tr h="20444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H. A. Kholidy and F. Baiardi, "CIDS: A Framework for Intrusion Detection in Cloud Systems," 2012 Ninth International Conference on Information Technology - New Generations, Las Vegas, NV, USA, 2012, pp. 379-385</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P2P Network Architecture</a:t>
                      </a:r>
                      <a:endParaRPr sz="15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Flexibility and Scalability</a:t>
                      </a:r>
                      <a:endParaRPr sz="15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Not sufficient for detecting large scale attacks</a:t>
                      </a:r>
                      <a:endParaRPr sz="15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Storage of new attack in database</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13805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9</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solidFill>
                            <a:schemeClr val="dk1"/>
                          </a:solidFill>
                          <a:highlight>
                            <a:schemeClr val="lt1"/>
                          </a:highlight>
                          <a:latin typeface="Times New Roman"/>
                          <a:ea typeface="Times New Roman"/>
                          <a:cs typeface="Times New Roman"/>
                          <a:sym typeface="Times New Roman"/>
                        </a:rPr>
                        <a:t>F. I. Shiri, B. Shanmugam and N. B. Idris, "A parallel technique for improving the performance of signature-based network intrusion detection system," 2011 IEEE 3rd International Conference on Communication Software and Networks, 2011, pp. 692-696.</a:t>
                      </a:r>
                      <a:endParaRPr sz="1350">
                        <a:solidFill>
                          <a:schemeClr val="dk1"/>
                        </a:solidFill>
                        <a:highlight>
                          <a:schemeClr val="lt1"/>
                        </a:highlight>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Parallel Processing</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Reduce Process Time</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Cannot detect unknown attacks</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Signature based Intrusion Detection System</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2"/>
          <p:cNvSpPr txBox="1"/>
          <p:nvPr>
            <p:ph idx="1" type="body"/>
          </p:nvPr>
        </p:nvSpPr>
        <p:spPr>
          <a:xfrm>
            <a:off x="1506350" y="4086750"/>
            <a:ext cx="5998800" cy="6051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Fig 4.1 Bar graph of Accuracies</a:t>
            </a:r>
            <a:endParaRPr sz="1900"/>
          </a:p>
        </p:txBody>
      </p:sp>
      <p:pic>
        <p:nvPicPr>
          <p:cNvPr id="614" name="Google Shape;614;p102"/>
          <p:cNvPicPr preferRelativeResize="0"/>
          <p:nvPr/>
        </p:nvPicPr>
        <p:blipFill>
          <a:blip r:embed="rId3">
            <a:alphaModFix/>
          </a:blip>
          <a:stretch>
            <a:fillRect/>
          </a:stretch>
        </p:blipFill>
        <p:spPr>
          <a:xfrm>
            <a:off x="838475" y="716550"/>
            <a:ext cx="7467061" cy="33702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3"/>
          <p:cNvSpPr txBox="1"/>
          <p:nvPr>
            <p:ph idx="1" type="body"/>
          </p:nvPr>
        </p:nvSpPr>
        <p:spPr>
          <a:xfrm>
            <a:off x="1340400" y="4219525"/>
            <a:ext cx="5998800" cy="6051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Fig 4.2 Bar graph of Precision</a:t>
            </a:r>
            <a:endParaRPr sz="1900"/>
          </a:p>
        </p:txBody>
      </p:sp>
      <p:pic>
        <p:nvPicPr>
          <p:cNvPr id="620" name="Google Shape;620;p103"/>
          <p:cNvPicPr preferRelativeResize="0"/>
          <p:nvPr/>
        </p:nvPicPr>
        <p:blipFill>
          <a:blip r:embed="rId3">
            <a:alphaModFix/>
          </a:blip>
          <a:stretch>
            <a:fillRect/>
          </a:stretch>
        </p:blipFill>
        <p:spPr>
          <a:xfrm>
            <a:off x="948800" y="683350"/>
            <a:ext cx="7128150" cy="32172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4"/>
          <p:cNvSpPr txBox="1"/>
          <p:nvPr>
            <p:ph idx="1" type="body"/>
          </p:nvPr>
        </p:nvSpPr>
        <p:spPr>
          <a:xfrm>
            <a:off x="1683238" y="4164200"/>
            <a:ext cx="5998800" cy="6051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Fig 4.3 Bar graph of Recall</a:t>
            </a:r>
            <a:endParaRPr sz="1900"/>
          </a:p>
        </p:txBody>
      </p:sp>
      <p:pic>
        <p:nvPicPr>
          <p:cNvPr id="626" name="Google Shape;626;p104"/>
          <p:cNvPicPr preferRelativeResize="0"/>
          <p:nvPr/>
        </p:nvPicPr>
        <p:blipFill>
          <a:blip r:embed="rId3">
            <a:alphaModFix/>
          </a:blip>
          <a:stretch>
            <a:fillRect/>
          </a:stretch>
        </p:blipFill>
        <p:spPr>
          <a:xfrm>
            <a:off x="731413" y="417875"/>
            <a:ext cx="7902425" cy="35667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5"/>
          <p:cNvSpPr txBox="1"/>
          <p:nvPr>
            <p:ph idx="1" type="body"/>
          </p:nvPr>
        </p:nvSpPr>
        <p:spPr>
          <a:xfrm>
            <a:off x="1628050" y="320775"/>
            <a:ext cx="5998800" cy="605100"/>
          </a:xfrm>
          <a:prstGeom prst="rect">
            <a:avLst/>
          </a:prstGeom>
        </p:spPr>
        <p:txBody>
          <a:bodyPr anchorCtr="0" anchor="ctr" bIns="91425" lIns="91425" spcFirstLastPara="1" rIns="91425" wrap="square" tIns="91425">
            <a:noAutofit/>
          </a:bodyPr>
          <a:lstStyle/>
          <a:p>
            <a:pPr indent="0" lvl="0" marL="0" rtl="0" algn="ctr">
              <a:lnSpc>
                <a:spcPct val="130000"/>
              </a:lnSpc>
              <a:spcBef>
                <a:spcPts val="0"/>
              </a:spcBef>
              <a:spcAft>
                <a:spcPts val="0"/>
              </a:spcAft>
              <a:buClr>
                <a:schemeClr val="dk1"/>
              </a:buClr>
              <a:buSzPts val="852"/>
              <a:buFont typeface="Arial"/>
              <a:buNone/>
            </a:pPr>
            <a:r>
              <a:rPr b="1" lang="en" sz="1500">
                <a:solidFill>
                  <a:schemeClr val="dk1"/>
                </a:solidFill>
                <a:latin typeface="Times New Roman"/>
                <a:ea typeface="Times New Roman"/>
                <a:cs typeface="Times New Roman"/>
                <a:sym typeface="Times New Roman"/>
              </a:rPr>
              <a:t>Fig 4.4 Bar graph of F Measure</a:t>
            </a:r>
            <a:endParaRPr b="1" sz="15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SzPts val="852"/>
              <a:buNone/>
            </a:pPr>
            <a:r>
              <a:t/>
            </a:r>
            <a:endParaRPr sz="1395"/>
          </a:p>
        </p:txBody>
      </p:sp>
      <p:pic>
        <p:nvPicPr>
          <p:cNvPr id="632" name="Google Shape;632;p105"/>
          <p:cNvPicPr preferRelativeResize="0"/>
          <p:nvPr/>
        </p:nvPicPr>
        <p:blipFill>
          <a:blip r:embed="rId3">
            <a:alphaModFix/>
          </a:blip>
          <a:stretch>
            <a:fillRect/>
          </a:stretch>
        </p:blipFill>
        <p:spPr>
          <a:xfrm>
            <a:off x="727600" y="873275"/>
            <a:ext cx="7526351" cy="3396950"/>
          </a:xfrm>
          <a:prstGeom prst="rect">
            <a:avLst/>
          </a:prstGeom>
          <a:noFill/>
          <a:ln>
            <a:noFill/>
          </a:ln>
        </p:spPr>
      </p:pic>
      <p:sp>
        <p:nvSpPr>
          <p:cNvPr id="633" name="Google Shape;633;p105"/>
          <p:cNvSpPr txBox="1"/>
          <p:nvPr/>
        </p:nvSpPr>
        <p:spPr>
          <a:xfrm>
            <a:off x="698250" y="4333550"/>
            <a:ext cx="77475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Times New Roman"/>
                <a:ea typeface="Times New Roman"/>
                <a:cs typeface="Times New Roman"/>
                <a:sym typeface="Times New Roman"/>
              </a:rPr>
              <a:t>Fig 4.1, 4.2, 4.3, 4.4</a:t>
            </a:r>
            <a:r>
              <a:rPr lang="en">
                <a:solidFill>
                  <a:schemeClr val="dk1"/>
                </a:solidFill>
                <a:latin typeface="Times New Roman"/>
                <a:ea typeface="Times New Roman"/>
                <a:cs typeface="Times New Roman"/>
                <a:sym typeface="Times New Roman"/>
              </a:rPr>
              <a:t> represents bar graphs of 4 randomly picked datasets. Those datasets contain some of the attack data and normal data. Classification rate is similar to accuracy.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idx="1" type="body"/>
          </p:nvPr>
        </p:nvSpPr>
        <p:spPr>
          <a:xfrm>
            <a:off x="154850" y="298550"/>
            <a:ext cx="5998800" cy="606000"/>
          </a:xfrm>
          <a:prstGeom prst="rect">
            <a:avLst/>
          </a:prstGeom>
        </p:spPr>
        <p:txBody>
          <a:bodyPr anchorCtr="0" anchor="ctr" bIns="91425" lIns="91425" spcFirstLastPara="1" rIns="91425" wrap="square" tIns="91425">
            <a:normAutofit fontScale="25000" lnSpcReduction="20000"/>
          </a:bodyPr>
          <a:lstStyle/>
          <a:p>
            <a:pPr indent="0" lvl="0" marL="0" rtl="0" algn="l">
              <a:lnSpc>
                <a:spcPct val="150000"/>
              </a:lnSpc>
              <a:spcBef>
                <a:spcPts val="1800"/>
              </a:spcBef>
              <a:spcAft>
                <a:spcPts val="0"/>
              </a:spcAft>
              <a:buClr>
                <a:schemeClr val="dk1"/>
              </a:buClr>
              <a:buSzPts val="275"/>
              <a:buFont typeface="Arial"/>
              <a:buNone/>
            </a:pPr>
            <a:r>
              <a:rPr lang="en" sz="6000">
                <a:solidFill>
                  <a:schemeClr val="dk1"/>
                </a:solidFill>
                <a:latin typeface="Times New Roman"/>
                <a:ea typeface="Times New Roman"/>
                <a:cs typeface="Times New Roman"/>
                <a:sym typeface="Times New Roman"/>
              </a:rPr>
              <a:t> </a:t>
            </a:r>
            <a:r>
              <a:rPr b="1" lang="en" sz="6000">
                <a:solidFill>
                  <a:schemeClr val="dk1"/>
                </a:solidFill>
                <a:latin typeface="Times New Roman"/>
                <a:ea typeface="Times New Roman"/>
                <a:cs typeface="Times New Roman"/>
                <a:sym typeface="Times New Roman"/>
              </a:rPr>
              <a:t>4.2 COMPARATIVE ANALYSIS</a:t>
            </a:r>
            <a:endParaRPr b="1" sz="6000">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t/>
            </a:r>
            <a:endParaRPr/>
          </a:p>
        </p:txBody>
      </p:sp>
      <p:sp>
        <p:nvSpPr>
          <p:cNvPr id="639" name="Google Shape;639;p106"/>
          <p:cNvSpPr txBox="1"/>
          <p:nvPr/>
        </p:nvSpPr>
        <p:spPr>
          <a:xfrm>
            <a:off x="550600" y="4557400"/>
            <a:ext cx="8178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dk1"/>
                </a:solidFill>
                <a:latin typeface="Times New Roman"/>
                <a:ea typeface="Times New Roman"/>
                <a:cs typeface="Times New Roman"/>
                <a:sym typeface="Times New Roman"/>
              </a:rPr>
              <a:t>Fig 4.5 Group Bar graph of all accuracies of Decision tree, LSTM and Ensemble model</a:t>
            </a:r>
            <a:endParaRPr b="1">
              <a:solidFill>
                <a:schemeClr val="dk1"/>
              </a:solidFill>
              <a:latin typeface="Times New Roman"/>
              <a:ea typeface="Times New Roman"/>
              <a:cs typeface="Times New Roman"/>
              <a:sym typeface="Times New Roman"/>
            </a:endParaRPr>
          </a:p>
        </p:txBody>
      </p:sp>
      <p:pic>
        <p:nvPicPr>
          <p:cNvPr id="640" name="Google Shape;640;p106"/>
          <p:cNvPicPr preferRelativeResize="0"/>
          <p:nvPr/>
        </p:nvPicPr>
        <p:blipFill>
          <a:blip r:embed="rId3">
            <a:alphaModFix/>
          </a:blip>
          <a:stretch>
            <a:fillRect/>
          </a:stretch>
        </p:blipFill>
        <p:spPr>
          <a:xfrm>
            <a:off x="192700" y="1020338"/>
            <a:ext cx="8894699" cy="34212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646" name="Google Shape;646;p107"/>
          <p:cNvSpPr txBox="1"/>
          <p:nvPr/>
        </p:nvSpPr>
        <p:spPr>
          <a:xfrm>
            <a:off x="218250" y="1437975"/>
            <a:ext cx="8796000" cy="1908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2000">
                <a:solidFill>
                  <a:schemeClr val="dk1"/>
                </a:solidFill>
                <a:latin typeface="Times New Roman"/>
                <a:ea typeface="Times New Roman"/>
                <a:cs typeface="Times New Roman"/>
                <a:sym typeface="Times New Roman"/>
              </a:rPr>
              <a:t>Fig 4.5 </a:t>
            </a:r>
            <a:r>
              <a:rPr lang="en" sz="2000">
                <a:solidFill>
                  <a:schemeClr val="dk1"/>
                </a:solidFill>
                <a:latin typeface="Times New Roman"/>
                <a:ea typeface="Times New Roman"/>
                <a:cs typeface="Times New Roman"/>
                <a:sym typeface="Times New Roman"/>
              </a:rPr>
              <a:t>depicts us the information about comparison of accuracies of 3 different models for 4 different datasets. Since the decision tree has more accuracy than LSTM our weighted ensemble model takes more weight from the decision tree model and less weight from the LSTM model so that by merging these two models our Ensemble model’s accuracy is slightly more than the Decision tree.</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idx="1" type="body"/>
          </p:nvPr>
        </p:nvSpPr>
        <p:spPr>
          <a:xfrm>
            <a:off x="234275" y="469725"/>
            <a:ext cx="5998800" cy="605100"/>
          </a:xfrm>
          <a:prstGeom prst="rect">
            <a:avLst/>
          </a:prstGeom>
        </p:spPr>
        <p:txBody>
          <a:bodyPr anchorCtr="0" anchor="ctr" bIns="91425" lIns="91425" spcFirstLastPara="1" rIns="91425" wrap="square" tIns="91425">
            <a:normAutofit/>
          </a:bodyPr>
          <a:lstStyle/>
          <a:p>
            <a:pPr indent="0" lvl="0" marL="0" rtl="0" algn="l">
              <a:lnSpc>
                <a:spcPct val="150000"/>
              </a:lnSpc>
              <a:spcBef>
                <a:spcPts val="1800"/>
              </a:spcBef>
              <a:spcAft>
                <a:spcPts val="60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   4.3 ALL POSSIBLE TEST RESULTS</a:t>
            </a:r>
            <a:endParaRPr/>
          </a:p>
        </p:txBody>
      </p:sp>
      <p:graphicFrame>
        <p:nvGraphicFramePr>
          <p:cNvPr id="652" name="Google Shape;652;p108"/>
          <p:cNvGraphicFramePr/>
          <p:nvPr/>
        </p:nvGraphicFramePr>
        <p:xfrm>
          <a:off x="952500" y="1665950"/>
          <a:ext cx="3000000" cy="3000000"/>
        </p:xfrm>
        <a:graphic>
          <a:graphicData uri="http://schemas.openxmlformats.org/drawingml/2006/table">
            <a:tbl>
              <a:tblPr>
                <a:noFill/>
                <a:tableStyleId>{39D48F7D-31BE-463F-A913-ACE3C233C45C}</a:tableStyleId>
              </a:tblPr>
              <a:tblGrid>
                <a:gridCol w="3619500"/>
                <a:gridCol w="3619500"/>
              </a:tblGrid>
              <a:tr h="381000">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Ensemble Predictions</a:t>
                      </a:r>
                      <a:endParaRPr sz="15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1st Counter array</a:t>
                      </a:r>
                      <a:endParaRPr sz="15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Decision Tree Predictions</a:t>
                      </a:r>
                      <a:endParaRPr sz="15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2nd Counter array</a:t>
                      </a:r>
                      <a:endParaRPr sz="15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LSTM Predictions</a:t>
                      </a:r>
                      <a:endParaRPr sz="15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3rd Counter array</a:t>
                      </a:r>
                      <a:endParaRPr sz="15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True Labels (Actual output)</a:t>
                      </a:r>
                      <a:endParaRPr sz="15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4th Counter array </a:t>
                      </a:r>
                      <a:endParaRPr sz="15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653" name="Google Shape;653;p108"/>
          <p:cNvSpPr txBox="1"/>
          <p:nvPr/>
        </p:nvSpPr>
        <p:spPr>
          <a:xfrm>
            <a:off x="1108650" y="3838275"/>
            <a:ext cx="6926700" cy="762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500">
                <a:solidFill>
                  <a:schemeClr val="dk1"/>
                </a:solidFill>
                <a:latin typeface="Times New Roman"/>
                <a:ea typeface="Times New Roman"/>
                <a:cs typeface="Times New Roman"/>
                <a:sym typeface="Times New Roman"/>
              </a:rPr>
              <a:t>Tb 4.2 Shows the respective info about Counter arrays for each predictions for the below diagrams</a:t>
            </a:r>
            <a:endParaRPr b="1" sz="1500">
              <a:solidFill>
                <a:schemeClr val="dk1"/>
              </a:solidFill>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9"/>
          <p:cNvSpPr txBox="1"/>
          <p:nvPr>
            <p:ph idx="1" type="body"/>
          </p:nvPr>
        </p:nvSpPr>
        <p:spPr>
          <a:xfrm>
            <a:off x="269100" y="4308025"/>
            <a:ext cx="8605800" cy="6051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Fig 4.6 Shows the predictions of all 3 models and True predictions for valdata_2.csv dataset</a:t>
            </a:r>
            <a:endParaRPr sz="1700"/>
          </a:p>
        </p:txBody>
      </p:sp>
      <p:pic>
        <p:nvPicPr>
          <p:cNvPr id="659" name="Google Shape;659;p109"/>
          <p:cNvPicPr preferRelativeResize="0"/>
          <p:nvPr/>
        </p:nvPicPr>
        <p:blipFill>
          <a:blip r:embed="rId3">
            <a:alphaModFix/>
          </a:blip>
          <a:stretch>
            <a:fillRect/>
          </a:stretch>
        </p:blipFill>
        <p:spPr>
          <a:xfrm>
            <a:off x="462125" y="219425"/>
            <a:ext cx="7968800" cy="40111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0"/>
          <p:cNvSpPr txBox="1"/>
          <p:nvPr>
            <p:ph idx="1" type="body"/>
          </p:nvPr>
        </p:nvSpPr>
        <p:spPr>
          <a:xfrm>
            <a:off x="302250" y="4462850"/>
            <a:ext cx="8539500" cy="605100"/>
          </a:xfrm>
          <a:prstGeom prst="rect">
            <a:avLst/>
          </a:prstGeom>
        </p:spPr>
        <p:txBody>
          <a:bodyPr anchorCtr="0" anchor="ctr" bIns="91425" lIns="91425" spcFirstLastPara="1" rIns="91425" wrap="square" tIns="91425">
            <a:normAutofit fontScale="55000" lnSpcReduction="20000"/>
          </a:bodyPr>
          <a:lstStyle/>
          <a:p>
            <a:pPr indent="0" lvl="0" marL="0" rtl="0" algn="ctr">
              <a:lnSpc>
                <a:spcPct val="150000"/>
              </a:lnSpc>
              <a:spcBef>
                <a:spcPts val="0"/>
              </a:spcBef>
              <a:spcAft>
                <a:spcPts val="0"/>
              </a:spcAft>
              <a:buClr>
                <a:schemeClr val="dk1"/>
              </a:buClr>
              <a:buSzPct val="40344"/>
              <a:buFont typeface="Arial"/>
              <a:buNone/>
            </a:pPr>
            <a:r>
              <a:rPr b="1" lang="en" sz="2726">
                <a:solidFill>
                  <a:schemeClr val="dk1"/>
                </a:solidFill>
                <a:latin typeface="Times New Roman"/>
                <a:ea typeface="Times New Roman"/>
                <a:cs typeface="Times New Roman"/>
                <a:sym typeface="Times New Roman"/>
              </a:rPr>
              <a:t>Fig 4.7 Shows the predictions of all 3 models and True predictions for X_val.csv dataset</a:t>
            </a:r>
            <a:endParaRPr b="1" sz="2726">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665" name="Google Shape;665;p110"/>
          <p:cNvPicPr preferRelativeResize="0"/>
          <p:nvPr/>
        </p:nvPicPr>
        <p:blipFill>
          <a:blip r:embed="rId3">
            <a:alphaModFix/>
          </a:blip>
          <a:stretch>
            <a:fillRect/>
          </a:stretch>
        </p:blipFill>
        <p:spPr>
          <a:xfrm>
            <a:off x="616975" y="263025"/>
            <a:ext cx="7691748" cy="40781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1"/>
          <p:cNvSpPr txBox="1"/>
          <p:nvPr>
            <p:ph idx="1" type="body"/>
          </p:nvPr>
        </p:nvSpPr>
        <p:spPr>
          <a:xfrm>
            <a:off x="455725" y="4429675"/>
            <a:ext cx="8180100" cy="6051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Fig. 4.8 Shows the predictions of all 3 models and True predictions for valdata_12.csv dataset</a:t>
            </a:r>
            <a:endParaRPr sz="1900"/>
          </a:p>
        </p:txBody>
      </p:sp>
      <p:pic>
        <p:nvPicPr>
          <p:cNvPr id="671" name="Google Shape;671;p111"/>
          <p:cNvPicPr preferRelativeResize="0"/>
          <p:nvPr/>
        </p:nvPicPr>
        <p:blipFill>
          <a:blip r:embed="rId3">
            <a:alphaModFix/>
          </a:blip>
          <a:stretch>
            <a:fillRect/>
          </a:stretch>
        </p:blipFill>
        <p:spPr>
          <a:xfrm>
            <a:off x="311875" y="351500"/>
            <a:ext cx="8323946" cy="4078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